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6" r:id="rId1"/>
    <p:sldMasterId id="2147483767" r:id="rId2"/>
    <p:sldMasterId id="2147483768" r:id="rId3"/>
    <p:sldMasterId id="2147483769" r:id="rId4"/>
  </p:sldMasterIdLst>
  <p:notesMasterIdLst>
    <p:notesMasterId r:id="rId5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0825" cy="685641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>
        <a:alpha val="10000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>
      <p:cViewPr varScale="1">
        <p:scale>
          <a:sx n="101" d="100"/>
          <a:sy n="101" d="100"/>
        </p:scale>
        <p:origin x="2088" y="114"/>
      </p:cViewPr>
      <p:guideLst>
        <p:guide orient="horz" pos="2155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27" cy="72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ie CHAN" userId="e7edce4f-4b12-4a58-ae00-a5164880126b" providerId="ADAL" clId="{416797F6-91D7-4EA5-8DE9-1F9F17C0A4AF}"/>
    <pc:docChg chg="sldOrd">
      <pc:chgData name="Minnie CHAN" userId="e7edce4f-4b12-4a58-ae00-a5164880126b" providerId="ADAL" clId="{416797F6-91D7-4EA5-8DE9-1F9F17C0A4AF}" dt="2023-10-17T13:08:17.799" v="0" actId="20578"/>
      <pc:docMkLst>
        <pc:docMk/>
      </pc:docMkLst>
      <pc:sldChg chg="ord">
        <pc:chgData name="Minnie CHAN" userId="e7edce4f-4b12-4a58-ae00-a5164880126b" providerId="ADAL" clId="{416797F6-91D7-4EA5-8DE9-1F9F17C0A4AF}" dt="2023-10-17T13:08:17.799" v="0" actId="20578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395" y="685800"/>
            <a:ext cx="4571209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60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035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538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864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5367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1">
              <a:rPr lang="ko-KR" altLang="en-US" smtClean="0"/>
              <a:pPr lvl="0"/>
              <a:t>2023-10-17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035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538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864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5367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1">
              <a:rPr lang="ko-KR" altLang="en-US" smtClean="0"/>
              <a:pPr lvl="0"/>
              <a:t>2023-10-17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035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538" y="159990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5864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5367" y="3983485"/>
            <a:ext cx="4037156" cy="219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1">
              <a:rPr lang="ko-KR" altLang="en-US" smtClean="0"/>
              <a:pPr lvl="0"/>
              <a:t>2023-10-17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제목 및 내용 4개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35" y="274587"/>
            <a:ext cx="8226658" cy="11427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35" y="1599905"/>
            <a:ext cx="8226658" cy="452512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35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083" y="6355178"/>
            <a:ext cx="2894564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0857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grpSp>
        <p:nvGrpSpPr>
          <p:cNvPr id="1026" name="Group 1"/>
          <p:cNvGrpSpPr/>
          <p:nvPr/>
        </p:nvGrpSpPr>
        <p:grpSpPr>
          <a:xfrm>
            <a:off x="0" y="-3125"/>
            <a:ext cx="9158204" cy="6859862"/>
            <a:chOff x="0" y="-3125"/>
            <a:chExt cx="9158204" cy="6859862"/>
          </a:xfrm>
        </p:grpSpPr>
        <p:pic>
          <p:nvPicPr>
            <p:cNvPr id="1028" name="그림 1027"/>
            <p:cNvPicPr/>
            <p:nvPr/>
          </p:nvPicPr>
          <p:blipFill rotWithShape="1">
            <a:blip r:embed="rId14">
              <a:lum/>
            </a:blip>
            <a:stretch>
              <a:fillRect/>
            </a:stretch>
          </p:blipFill>
          <p:spPr>
            <a:xfrm>
              <a:off x="438055" y="-3125"/>
              <a:ext cx="8720148" cy="2225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1029" name="TextBox 1028"/>
            <p:cNvSpPr txBox="1"/>
            <p:nvPr/>
          </p:nvSpPr>
          <p:spPr>
            <a:xfrm>
              <a:off x="0" y="0"/>
              <a:ext cx="1077724" cy="6856736"/>
            </a:xfrm>
            <a:prstGeom prst="rect">
              <a:avLst/>
            </a:prstGeom>
            <a:solidFill>
              <a:srgbClr val="D4E336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0" y="0"/>
              <a:ext cx="1077724" cy="1077724"/>
            </a:xfrm>
            <a:prstGeom prst="rect">
              <a:avLst/>
            </a:prstGeom>
            <a:solidFill>
              <a:srgbClr val="769F11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1027" name="타원 1026"/>
          <p:cNvSpPr/>
          <p:nvPr/>
        </p:nvSpPr>
        <p:spPr>
          <a:xfrm>
            <a:off x="141274" y="141274"/>
            <a:ext cx="722167" cy="722167"/>
          </a:xfrm>
          <a:prstGeom prst="ellipse">
            <a:avLst/>
          </a:prstGeom>
          <a:solidFill>
            <a:srgbClr val="8FCB17">
              <a:alpha val="50000"/>
            </a:srgbClr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ko-KR" sz="1400" b="0" i="0" baseline="0">
              <a:solidFill>
                <a:srgbClr val="FFFFFF">
                  <a:alpha val="100000"/>
                </a:srgbClr>
              </a:solidFill>
              <a:latin typeface="HY그래픽M"/>
              <a:ea typeface="굴림"/>
              <a:sym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800">
          <a:solidFill>
            <a:schemeClr val="tx1"/>
          </a:solidFill>
          <a:latin typeface="+mn-lt"/>
          <a:ea typeface="+mn-ea"/>
          <a:sym typeface="굴림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굴림"/>
        <a:buChar char="•"/>
        <a:defRPr sz="2400">
          <a:solidFill>
            <a:schemeClr val="tx1"/>
          </a:solidFill>
          <a:latin typeface="+mn-lt"/>
          <a:ea typeface="+mn-ea"/>
          <a:sym typeface="굴림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000">
          <a:solidFill>
            <a:schemeClr val="tx1"/>
          </a:solidFill>
          <a:latin typeface="+mn-lt"/>
          <a:ea typeface="+mn-ea"/>
          <a:sym typeface="굴림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1_제목 및 내용 4개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35" y="274587"/>
            <a:ext cx="8226658" cy="11427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35" y="1599905"/>
            <a:ext cx="8226658" cy="452512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35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083" y="6355178"/>
            <a:ext cx="2894564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0857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grpSp>
        <p:nvGrpSpPr>
          <p:cNvPr id="2050" name="Group 1"/>
          <p:cNvGrpSpPr/>
          <p:nvPr/>
        </p:nvGrpSpPr>
        <p:grpSpPr>
          <a:xfrm>
            <a:off x="0" y="-3125"/>
            <a:ext cx="9158204" cy="6859862"/>
            <a:chOff x="0" y="-3125"/>
            <a:chExt cx="9158204" cy="6859862"/>
          </a:xfrm>
        </p:grpSpPr>
        <p:pic>
          <p:nvPicPr>
            <p:cNvPr id="2052" name="그림 2051"/>
            <p:cNvPicPr/>
            <p:nvPr/>
          </p:nvPicPr>
          <p:blipFill rotWithShape="1">
            <a:blip r:embed="rId14">
              <a:lum/>
            </a:blip>
            <a:stretch>
              <a:fillRect/>
            </a:stretch>
          </p:blipFill>
          <p:spPr>
            <a:xfrm>
              <a:off x="438055" y="-3125"/>
              <a:ext cx="8720148" cy="2225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2053" name="TextBox 2052"/>
            <p:cNvSpPr txBox="1"/>
            <p:nvPr/>
          </p:nvSpPr>
          <p:spPr>
            <a:xfrm>
              <a:off x="0" y="0"/>
              <a:ext cx="1077724" cy="6856736"/>
            </a:xfrm>
            <a:prstGeom prst="rect">
              <a:avLst/>
            </a:prstGeom>
            <a:solidFill>
              <a:srgbClr val="D4E336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2054" name="TextBox 2053"/>
            <p:cNvSpPr txBox="1"/>
            <p:nvPr/>
          </p:nvSpPr>
          <p:spPr>
            <a:xfrm>
              <a:off x="0" y="0"/>
              <a:ext cx="1077724" cy="1077724"/>
            </a:xfrm>
            <a:prstGeom prst="rect">
              <a:avLst/>
            </a:prstGeom>
            <a:solidFill>
              <a:srgbClr val="769F11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2051" name="타원 2050"/>
          <p:cNvSpPr/>
          <p:nvPr/>
        </p:nvSpPr>
        <p:spPr>
          <a:xfrm>
            <a:off x="141274" y="141274"/>
            <a:ext cx="722167" cy="722167"/>
          </a:xfrm>
          <a:prstGeom prst="ellipse">
            <a:avLst/>
          </a:prstGeom>
          <a:solidFill>
            <a:srgbClr val="8FCB17">
              <a:alpha val="50000"/>
            </a:srgbClr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  <a:sym typeface="맑은 고딕"/>
              </a:rPr>
              <a:t>‹</a:t>
            </a: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HY그래픽M"/>
                <a:ea typeface="굴림"/>
                <a:sym typeface="맑은 고딕"/>
              </a:rPr>
              <a:t>#</a:t>
            </a: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  <a:sym typeface="맑은 고딕"/>
              </a:rPr>
              <a:t>›</a:t>
            </a:r>
            <a:endParaRPr kumimoji="1" lang="ko-KR" altLang="ko-KR" sz="1400" b="0" i="0">
              <a:solidFill>
                <a:srgbClr val="FFFFFF">
                  <a:alpha val="100000"/>
                </a:srgbClr>
              </a:solidFill>
              <a:latin typeface="HY그래픽M"/>
              <a:ea typeface="굴림"/>
              <a:sym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800">
          <a:solidFill>
            <a:schemeClr val="tx1"/>
          </a:solidFill>
          <a:latin typeface="+mn-lt"/>
          <a:ea typeface="+mn-ea"/>
          <a:sym typeface="굴림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굴림"/>
        <a:buChar char="•"/>
        <a:defRPr sz="2400">
          <a:solidFill>
            <a:schemeClr val="tx1"/>
          </a:solidFill>
          <a:latin typeface="+mn-lt"/>
          <a:ea typeface="+mn-ea"/>
          <a:sym typeface="굴림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000">
          <a:solidFill>
            <a:schemeClr val="tx1"/>
          </a:solidFill>
          <a:latin typeface="+mn-lt"/>
          <a:ea typeface="+mn-ea"/>
          <a:sym typeface="굴림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2_제목 및 내용 4개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35" y="274587"/>
            <a:ext cx="8226658" cy="11427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35" y="1599905"/>
            <a:ext cx="8226658" cy="452512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35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083" y="6355178"/>
            <a:ext cx="2894564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0857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/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800">
          <a:solidFill>
            <a:schemeClr val="tx1"/>
          </a:solidFill>
          <a:latin typeface="+mn-lt"/>
          <a:ea typeface="+mn-ea"/>
          <a:sym typeface="굴림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굴림"/>
        <a:buChar char="•"/>
        <a:defRPr sz="2400">
          <a:solidFill>
            <a:schemeClr val="tx1"/>
          </a:solidFill>
          <a:latin typeface="+mn-lt"/>
          <a:ea typeface="+mn-ea"/>
          <a:sym typeface="굴림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000">
          <a:solidFill>
            <a:schemeClr val="tx1"/>
          </a:solidFill>
          <a:latin typeface="+mn-lt"/>
          <a:ea typeface="+mn-ea"/>
          <a:sym typeface="굴림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3_제목 및 내용 4개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035" y="274587"/>
            <a:ext cx="8226658" cy="11427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35" y="1599905"/>
            <a:ext cx="8226658" cy="452512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035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083" y="6355178"/>
            <a:ext cx="2894564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0857" y="6355178"/>
            <a:ext cx="2132837" cy="36505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grpSp>
        <p:nvGrpSpPr>
          <p:cNvPr id="3074" name="Group 1"/>
          <p:cNvGrpSpPr/>
          <p:nvPr/>
        </p:nvGrpSpPr>
        <p:grpSpPr>
          <a:xfrm>
            <a:off x="0" y="-3125"/>
            <a:ext cx="9158204" cy="6859862"/>
            <a:chOff x="0" y="-3125"/>
            <a:chExt cx="9158204" cy="6859862"/>
          </a:xfrm>
        </p:grpSpPr>
        <p:pic>
          <p:nvPicPr>
            <p:cNvPr id="3078" name="그림 3077"/>
            <p:cNvPicPr/>
            <p:nvPr/>
          </p:nvPicPr>
          <p:blipFill rotWithShape="1">
            <a:blip r:embed="rId14">
              <a:lum/>
            </a:blip>
            <a:stretch>
              <a:fillRect/>
            </a:stretch>
          </p:blipFill>
          <p:spPr>
            <a:xfrm>
              <a:off x="438055" y="-3125"/>
              <a:ext cx="8720148" cy="2225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9" name="TextBox 3078"/>
            <p:cNvSpPr txBox="1"/>
            <p:nvPr/>
          </p:nvSpPr>
          <p:spPr>
            <a:xfrm>
              <a:off x="0" y="0"/>
              <a:ext cx="1077724" cy="6856736"/>
            </a:xfrm>
            <a:prstGeom prst="rect">
              <a:avLst/>
            </a:prstGeom>
            <a:solidFill>
              <a:srgbClr val="D4E336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0" y="0"/>
              <a:ext cx="1077724" cy="1077724"/>
            </a:xfrm>
            <a:prstGeom prst="rect">
              <a:avLst/>
            </a:prstGeom>
            <a:solidFill>
              <a:srgbClr val="769F11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3075" name="타원 3074"/>
          <p:cNvSpPr/>
          <p:nvPr/>
        </p:nvSpPr>
        <p:spPr>
          <a:xfrm>
            <a:off x="141274" y="141274"/>
            <a:ext cx="722167" cy="722167"/>
          </a:xfrm>
          <a:prstGeom prst="ellipse">
            <a:avLst/>
          </a:prstGeom>
          <a:solidFill>
            <a:srgbClr val="8FCB17">
              <a:alpha val="50000"/>
            </a:srgbClr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  <a:sym typeface="맑은 고딕"/>
              </a:rPr>
              <a:t>‹</a:t>
            </a: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HY그래픽M"/>
                <a:ea typeface="굴림"/>
                <a:sym typeface="맑은 고딕"/>
              </a:rPr>
              <a:t>#</a:t>
            </a:r>
            <a:r>
              <a:rPr kumimoji="1" lang="ko-KR" altLang="ko-KR" sz="1400" b="0" i="0" baseline="0">
                <a:solidFill>
                  <a:srgbClr val="FFFFFF">
                    <a:alpha val="100000"/>
                  </a:srgbClr>
                </a:solidFill>
                <a:latin typeface="굴림"/>
                <a:ea typeface="굴림"/>
                <a:sym typeface="맑은 고딕"/>
              </a:rPr>
              <a:t>›</a:t>
            </a:r>
            <a:endParaRPr kumimoji="1" lang="ko-KR" altLang="ko-KR" sz="1400" b="0" i="0">
              <a:solidFill>
                <a:srgbClr val="FFFFFF">
                  <a:alpha val="100000"/>
                </a:srgbClr>
              </a:solidFill>
              <a:latin typeface="HY그래픽M"/>
              <a:ea typeface="굴림"/>
              <a:sym typeface="맑은 고딕"/>
            </a:endParaRPr>
          </a:p>
        </p:txBody>
      </p:sp>
      <p:sp>
        <p:nvSpPr>
          <p:cNvPr id="3076" name="TextBox 3075"/>
          <p:cNvSpPr txBox="1"/>
          <p:nvPr/>
        </p:nvSpPr>
        <p:spPr>
          <a:xfrm>
            <a:off x="8556659" y="6531376"/>
            <a:ext cx="576148" cy="3126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07" tIns="45705" rIns="91407" bIns="45705" anchor="t">
            <a:sp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kumimoji="0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fld id="{D9555873-0863-477F-A482-72F068897813}" type="slidenum">
              <a:rPr kumimoji="0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pPr marL="0" lvl="0" indent="0" algn="ctr" rtl="0" eaLnBrk="1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ko-KR" altLang="en-US" sz="1400" b="0" i="0" baseline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3077" name="그림 3076" descr="C:\Users\264719-김하철\Desktop\참고\2014-03-03 09;27;37.PNG"/>
          <p:cNvPicPr/>
          <p:nvPr/>
        </p:nvPicPr>
        <p:blipFill rotWithShape="1">
          <a:blip r:embed="rId15">
            <a:lum/>
          </a:blip>
          <a:stretch>
            <a:fillRect/>
          </a:stretch>
        </p:blipFill>
        <p:spPr>
          <a:xfrm>
            <a:off x="7775715" y="112695"/>
            <a:ext cx="1234851" cy="5031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/>
          <a:ea typeface="굴림"/>
          <a:sym typeface="굴림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800">
          <a:solidFill>
            <a:schemeClr val="tx1"/>
          </a:solidFill>
          <a:latin typeface="+mn-lt"/>
          <a:ea typeface="+mn-ea"/>
          <a:sym typeface="굴림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굴림"/>
        <a:buChar char="•"/>
        <a:defRPr sz="2400">
          <a:solidFill>
            <a:schemeClr val="tx1"/>
          </a:solidFill>
          <a:latin typeface="+mn-lt"/>
          <a:ea typeface="+mn-ea"/>
          <a:sym typeface="굴림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–"/>
        <a:defRPr sz="2000">
          <a:solidFill>
            <a:schemeClr val="tx1"/>
          </a:solidFill>
          <a:latin typeface="+mn-lt"/>
          <a:ea typeface="+mn-ea"/>
          <a:sym typeface="굴림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굴림"/>
        <a:buChar char="»"/>
        <a:defRPr sz="2000">
          <a:solidFill>
            <a:schemeClr val="tx1"/>
          </a:solidFill>
          <a:latin typeface="+mn-lt"/>
          <a:ea typeface="+mn-ea"/>
          <a:sym typeface="굴림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2.xml"/><Relationship Id="rId1" Type="http://schemas.openxmlformats.org/officeDocument/2006/relationships/video" Target="file:///D:\&#45432;&#53944;&#48513;&#48177;&#50629;-osy\&#45432;&#53944;&#48513;&#48177;&#50629;\&#54028;&#51060;&#48652;&#47112;&#51064;\&#54924;&#49324;&#54861;&#48372;&#51088;&#47308;-&#54028;&#51060;&#48652;&#47112;&#51064;\&#44592;&#50629;&#54861;&#48372;-2014\AES_Tech_By_Fibrane_V2_&#50756;&#49457;.wmv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arco.com/" TargetMode="Externa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hyperlink" Target="http://www.hollingsworth-vose.com/" TargetMode="External"/><Relationship Id="rId18" Type="http://schemas.openxmlformats.org/officeDocument/2006/relationships/hyperlink" Target="http://www.google.co.kr/url?url=http://clinlabmarketplace.com/Listing/Index/Point-of-Care/Critical_Care_Testing/1058/182&amp;rct=j&amp;frm=1&amp;q=&amp;esrc=s&amp;sa=U&amp;ei=S7xaVKIf5I6bBfv4gOAH&amp;ved=0CB8Q9QEwBQ&amp;usg=AFQjCNF9yg7i2m8CUsOlDO34mI-cNLLa9w" TargetMode="External"/><Relationship Id="rId3" Type="http://schemas.openxmlformats.org/officeDocument/2006/relationships/image" Target="../media/image65.png"/><Relationship Id="rId21" Type="http://schemas.openxmlformats.org/officeDocument/2006/relationships/image" Target="../media/image80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hyperlink" Target="http://www.google.co.kr/url?url=http://www.caelusgreenroom.com/?attachment_id=5622&amp;rct=j&amp;frm=1&amp;q=&amp;esrc=s&amp;sa=U&amp;ei=Rb1aVLKOA4O5mwWLw4GYDg&amp;ved=0CCsQ9QEwBQ&amp;usg=AFQjCNEO_--h1a--SoG8zgvaikdVqduslw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5" Type="http://schemas.openxmlformats.org/officeDocument/2006/relationships/image" Target="../media/image76.jpeg"/><Relationship Id="rId10" Type="http://schemas.openxmlformats.org/officeDocument/2006/relationships/image" Target="../media/image72.png"/><Relationship Id="rId19" Type="http://schemas.openxmlformats.org/officeDocument/2006/relationships/image" Target="../media/image79.jpeg"/><Relationship Id="rId4" Type="http://schemas.openxmlformats.org/officeDocument/2006/relationships/image" Target="../media/image66.png"/><Relationship Id="rId9" Type="http://schemas.openxmlformats.org/officeDocument/2006/relationships/image" Target="../media/image71.jpeg"/><Relationship Id="rId1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jpeg"/><Relationship Id="rId18" Type="http://schemas.openxmlformats.org/officeDocument/2006/relationships/hyperlink" Target="http://www.google.co.kr/url?url=http://healofmind.net/640&amp;rct=j&amp;frm=1&amp;q=&amp;esrc=s&amp;sa=U&amp;ei=hv5FVIX-KMKB8gX1s4GACA&amp;ved=0CDMQ9QEwDzgU&amp;usg=AFQjCNEx0EtGqZldJzATNI5GTH34dj3HQg" TargetMode="External"/><Relationship Id="rId26" Type="http://schemas.openxmlformats.org/officeDocument/2006/relationships/hyperlink" Target="https://www.google.co.kr/url?url=https://ko-kr.facebook.com/eiderfriends&amp;rct=j&amp;frm=1&amp;q=&amp;esrc=s&amp;sa=U&amp;ei=JwBGVNyEHIPe8AXt7IEw&amp;ved=0CCEQ9QEwBg&amp;usg=AFQjCNFY0HAF5He8CpkWCuawMWeB8rjyYw" TargetMode="External"/><Relationship Id="rId3" Type="http://schemas.openxmlformats.org/officeDocument/2006/relationships/image" Target="../media/image88.png"/><Relationship Id="rId21" Type="http://schemas.openxmlformats.org/officeDocument/2006/relationships/image" Target="../media/image99.jpeg"/><Relationship Id="rId7" Type="http://schemas.openxmlformats.org/officeDocument/2006/relationships/image" Target="../media/image90.jpeg"/><Relationship Id="rId12" Type="http://schemas.openxmlformats.org/officeDocument/2006/relationships/hyperlink" Target="http://www.google.co.kr/url?url=http://brandongaille.com/14-best-sportswear-company-logos-and-brands/&amp;rct=j&amp;frm=1&amp;q=&amp;esrc=s&amp;sa=U&amp;ei=6v1FVLK0A4aK8QXxm4LQCQ&amp;ved=0CDsQ9QEwEzgU&amp;usg=AFQjCNG4NXF8lm7RFF6vY7tC_wYaGNQOxg" TargetMode="External"/><Relationship Id="rId17" Type="http://schemas.openxmlformats.org/officeDocument/2006/relationships/image" Target="../media/image97.jpeg"/><Relationship Id="rId25" Type="http://schemas.openxmlformats.org/officeDocument/2006/relationships/image" Target="../media/image101.jpeg"/><Relationship Id="rId2" Type="http://schemas.openxmlformats.org/officeDocument/2006/relationships/hyperlink" Target="http://www.google.co.kr/url?url=http://josephcartman.com/2008.html&amp;rct=j&amp;frm=1&amp;q=&amp;esrc=s&amp;sa=U&amp;ei=UftFVJmmE5CC8gWxqIBY&amp;ved=0CDsQ9QEwEg&amp;usg=AFQjCNH_mredyAw0fOmjaXsqtn-2ldR6tA" TargetMode="External"/><Relationship Id="rId16" Type="http://schemas.openxmlformats.org/officeDocument/2006/relationships/hyperlink" Target="http://www.google.co.kr/url?url=http://www.kmug.co.kr/board/zboard.php?id=logo&amp;page=50&amp;sn1=&amp;divpage=6&amp;sn=off&amp;ss=on&amp;sc=on&amp;select_arrange=hit&amp;desc=asc&amp;no=19926&amp;rct=j&amp;frm=1&amp;q=&amp;esrc=s&amp;sa=U&amp;ei=hv5FVIX-KMKB8gX1s4GACA&amp;ved=0CB8Q9QEwBTgU&amp;usg=AFQjCNGccUljpafyv0wcICoXKYVROz0KEg" TargetMode="External"/><Relationship Id="rId20" Type="http://schemas.openxmlformats.org/officeDocument/2006/relationships/hyperlink" Target="http://www.google.co.kr/url?url=http://www.fashionchannel.co.kr/twit.php?t1=main/papernews/1601&amp;rct=j&amp;frm=1&amp;q=&amp;esrc=s&amp;sa=U&amp;ei=zf5FVNTuG5f48AWrqoKYCg&amp;ved=0CBkQ9QEwAjgo&amp;usg=AFQjCNGOvfWJ-yLiP6xMk_ZE3RAEXZ-k8g" TargetMode="External"/><Relationship Id="rId29" Type="http://schemas.openxmlformats.org/officeDocument/2006/relationships/image" Target="../media/image103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google.co.kr/url?url=http://www.brandcrowd.com/logo-design/details/48127&amp;rct=j&amp;frm=1&amp;q=&amp;esrc=s&amp;sa=U&amp;ei=UftFVJmmE5CC8gWxqIBY&amp;ved=0CB8Q9QEwBA&amp;usg=AFQjCNGyOENkTaAn0ZyDd4QPg23OOYnh0Q" TargetMode="External"/><Relationship Id="rId11" Type="http://schemas.openxmlformats.org/officeDocument/2006/relationships/image" Target="../media/image94.jpeg"/><Relationship Id="rId24" Type="http://schemas.openxmlformats.org/officeDocument/2006/relationships/hyperlink" Target="http://www.google.co.kr/url?url=http://www.asiae.co.kr/news/view.htm?idxno=2008060214183829319&amp;rct=j&amp;frm=1&amp;q=&amp;esrc=s&amp;sa=U&amp;ei=iP9FVIjGGtfn8AXmkIHoDw&amp;ved=0CBkQ9QEwAg&amp;usg=AFQjCNEf2Es_S6rNFOPDyNWKkSkw_Xfakg" TargetMode="External"/><Relationship Id="rId5" Type="http://schemas.openxmlformats.org/officeDocument/2006/relationships/image" Target="../media/image89.jpeg"/><Relationship Id="rId15" Type="http://schemas.openxmlformats.org/officeDocument/2006/relationships/image" Target="../media/image96.jpeg"/><Relationship Id="rId23" Type="http://schemas.openxmlformats.org/officeDocument/2006/relationships/image" Target="../media/image100.jpeg"/><Relationship Id="rId28" Type="http://schemas.openxmlformats.org/officeDocument/2006/relationships/hyperlink" Target="http://www.kmug.co.kr/board/data/logo/Millet_Logo.jpg" TargetMode="External"/><Relationship Id="rId10" Type="http://schemas.openxmlformats.org/officeDocument/2006/relationships/image" Target="../media/image93.jpeg"/><Relationship Id="rId19" Type="http://schemas.openxmlformats.org/officeDocument/2006/relationships/image" Target="../media/image98.jpeg"/><Relationship Id="rId4" Type="http://schemas.openxmlformats.org/officeDocument/2006/relationships/hyperlink" Target="http://www.google.co.kr/url?url=http://www.shopblackfridayads.com/stores/columbia-sportswear/columbia-sportswear-logo/&amp;rct=j&amp;frm=1&amp;q=&amp;esrc=s&amp;sa=U&amp;ei=UftFVJmmE5CC8gWxqIBY&amp;ved=0CDkQ9QEwEQ&amp;usg=AFQjCNGCyPuAx501lhR0uTUMEXZ7SyVfJQ" TargetMode="External"/><Relationship Id="rId9" Type="http://schemas.openxmlformats.org/officeDocument/2006/relationships/image" Target="../media/image92.jpeg"/><Relationship Id="rId14" Type="http://schemas.openxmlformats.org/officeDocument/2006/relationships/hyperlink" Target="http://www.google.co.kr/url?url=http://www.carltonsapparel.com/thenorthface/&amp;rct=j&amp;frm=1&amp;q=&amp;esrc=s&amp;sa=U&amp;ei=Gf5FVKLeG87n8AWbiIDYAg&amp;ved=0CDUQ9QEwEDgo&amp;usg=AFQjCNH-CEzM1EQgxYY4b1BjkO-tLyKl3g" TargetMode="External"/><Relationship Id="rId22" Type="http://schemas.openxmlformats.org/officeDocument/2006/relationships/hyperlink" Target="http://www.google.co.kr/url?url=http://relaxmind.net/699&amp;rct=j&amp;frm=1&amp;q=&amp;esrc=s&amp;sa=U&amp;ei=Vf9FVKH6Ho2A8QXMvoCQBw&amp;ved=0CBUQ9QEwADg8&amp;usg=AFQjCNFBAvbbnzbFEeoS2pFxHhrZSZXe6Q" TargetMode="External"/><Relationship Id="rId27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145" descr="이미지01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339535" y="2491917"/>
            <a:ext cx="5110820" cy="3312490"/>
          </a:xfrm>
          <a:prstGeom prst="rect">
            <a:avLst/>
          </a:prstGeom>
          <a:noFill/>
          <a:ln w="19089" cap="flat" cmpd="sng" algn="ctr">
            <a:solidFill>
              <a:srgbClr val="C0C0C0"/>
            </a:solidFill>
            <a:prstDash val="solid"/>
            <a:round/>
            <a:headEnd w="med" len="med"/>
            <a:tailEnd w="med" len="med"/>
          </a:ln>
        </p:spPr>
      </p:pic>
      <p:sp>
        <p:nvSpPr>
          <p:cNvPr id="6147" name="제목 1"/>
          <p:cNvSpPr txBox="1"/>
          <p:nvPr/>
        </p:nvSpPr>
        <p:spPr>
          <a:xfrm>
            <a:off x="1071563" y="908050"/>
            <a:ext cx="7199312" cy="124301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36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ct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36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The Latest</a:t>
            </a:r>
            <a:r>
              <a:rPr kumimoji="0" lang="ko-KR" altLang="en-US" sz="36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</a:t>
            </a:r>
            <a:r>
              <a:rPr kumimoji="0" lang="en-US" altLang="ko-KR" sz="36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up-graded Nano Fiber Tec. &amp;</a:t>
            </a:r>
          </a:p>
          <a:p>
            <a:pPr marL="0" marR="0" lvl="0" indent="0" algn="ct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36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It’s new applications.</a:t>
            </a:r>
          </a:p>
          <a:p>
            <a:pPr marL="0" marR="0" lvl="0" indent="0" algn="ct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ko-KR" altLang="en-US" sz="36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6148" name="제목 1"/>
          <p:cNvSpPr txBox="1"/>
          <p:nvPr/>
        </p:nvSpPr>
        <p:spPr>
          <a:xfrm>
            <a:off x="1071563" y="5357813"/>
            <a:ext cx="7199312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pic>
        <p:nvPicPr>
          <p:cNvPr id="6149" name="그림 6148" descr="IMG_125584.jpg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395188" y="2491917"/>
            <a:ext cx="1950710" cy="1626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6150" name="TextBox 6149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C3ACAB33-858F-406E-89E5-16C7804706D0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5361" descr="C:\DOCUME~1\수현\LOCALS~1\Temp\UNI00000bc80013.gif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499957" y="1571319"/>
            <a:ext cx="8321778" cy="49997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15363" name="제목 1"/>
          <p:cNvSpPr txBox="1"/>
          <p:nvPr/>
        </p:nvSpPr>
        <p:spPr>
          <a:xfrm>
            <a:off x="1071563" y="333375"/>
            <a:ext cx="7460289" cy="7461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7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Trend of  </a:t>
            </a:r>
            <a:r>
              <a:rPr kumimoji="0" lang="en-US" altLang="ko-KR" sz="27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HMT(</a:t>
            </a: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Hybrid Membrane Nano Tech) and Micro Fiber</a:t>
            </a:r>
          </a:p>
        </p:txBody>
      </p:sp>
      <p:sp>
        <p:nvSpPr>
          <p:cNvPr id="15364" name="TextBox 15363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94BDE7C3-2167-493C-BA60-A95D0AB2B21E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10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6385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11090" y="836481"/>
            <a:ext cx="7918553" cy="58678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16387" name="Rectangle 4"/>
          <p:cNvSpPr txBox="1">
            <a:spLocks noChangeArrowheads="1"/>
          </p:cNvSpPr>
          <p:nvPr/>
        </p:nvSpPr>
        <p:spPr>
          <a:xfrm>
            <a:off x="179388" y="115888"/>
            <a:ext cx="5759450" cy="6492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Position of Nano fiber Membrane</a:t>
            </a:r>
            <a:endParaRPr kumimoji="1" lang="en-US" sz="2400" b="1" i="0" u="none" strike="noStrike" kern="0" cap="none" spc="0" normalizeH="0" baseline="0">
              <a:solidFill>
                <a:srgbClr val="3333CC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388" name="TextBox 16387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0F8DBDA-10CF-419B-AEDD-832271F05055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11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7409"/>
          <p:cNvPicPr/>
          <p:nvPr/>
        </p:nvPicPr>
        <p:blipFill rotWithShape="1">
          <a:blip r:embed="rId2">
            <a:lum/>
          </a:blip>
          <a:srcRect t="13680"/>
          <a:stretch>
            <a:fillRect/>
          </a:stretch>
        </p:blipFill>
        <p:spPr>
          <a:xfrm>
            <a:off x="612653" y="1052327"/>
            <a:ext cx="7916990" cy="53266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17411" name="TextBox 17410"/>
          <p:cNvSpPr txBox="1"/>
          <p:nvPr/>
        </p:nvSpPr>
        <p:spPr>
          <a:xfrm>
            <a:off x="1401522" y="188886"/>
            <a:ext cx="5761540" cy="717422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455672" lvl="1" indent="0" algn="l" defTabSz="898643" rtl="0" eaLnBrk="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2400" b="1" i="0" baseline="0">
                <a:solidFill>
                  <a:srgbClr val="3333CC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Features of Nano fiber</a:t>
            </a:r>
          </a:p>
        </p:txBody>
      </p:sp>
      <p:sp>
        <p:nvSpPr>
          <p:cNvPr id="17412" name="TextBox 1741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93947C1-CAD9-4FCE-8FBF-138F74928D2B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12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843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 rot="21600000">
            <a:off x="357120" y="1928439"/>
            <a:ext cx="4031532" cy="3418879"/>
          </a:xfrm>
          <a:prstGeom prst="rect">
            <a:avLst/>
          </a:prstGeom>
          <a:noFill/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</p:pic>
      <p:pic>
        <p:nvPicPr>
          <p:cNvPr id="18435" name="그림 18434" descr="이미지01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 rot="21600000">
            <a:off x="4714013" y="1928439"/>
            <a:ext cx="4031532" cy="3418879"/>
          </a:xfrm>
          <a:prstGeom prst="rect">
            <a:avLst/>
          </a:prstGeom>
          <a:noFill/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</p:pic>
      <p:sp>
        <p:nvSpPr>
          <p:cNvPr id="18436" name="제목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8013" cy="70481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en-US" altLang="ko-KR" sz="2700" b="1" i="1" u="none" strike="noStrike" kern="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ahoma"/>
                <a:sym typeface="굴림"/>
              </a:rPr>
            </a:br>
            <a:r>
              <a:rPr kumimoji="0" lang="en-US" altLang="ko-KR" sz="2700" b="1" i="1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ahoma"/>
                <a:sym typeface="굴림"/>
              </a:rPr>
              <a:t>Size Of Nano-Fibers</a:t>
            </a:r>
            <a:endParaRPr kumimoji="0" lang="ko-KR" altLang="en-US" sz="2700" b="1" i="1" u="none" strike="noStrike" kern="0" cap="none" spc="0" normalizeH="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Tahoma"/>
              <a:sym typeface="굴림"/>
            </a:endParaRPr>
          </a:p>
        </p:txBody>
      </p:sp>
      <p:sp>
        <p:nvSpPr>
          <p:cNvPr id="18437" name="TextBox 18436"/>
          <p:cNvSpPr txBox="1"/>
          <p:nvPr/>
        </p:nvSpPr>
        <p:spPr>
          <a:xfrm>
            <a:off x="628561" y="5542512"/>
            <a:ext cx="3588675" cy="2761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Nano  fiber with P.E.T 2d Spun-bond</a:t>
            </a:r>
            <a:endParaRPr kumimoji="1" lang="ko-KR" altLang="en-US" sz="1200" b="1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8438" name="TextBox 18437"/>
          <p:cNvSpPr txBox="1"/>
          <p:nvPr/>
        </p:nvSpPr>
        <p:spPr>
          <a:xfrm>
            <a:off x="4785459" y="5542512"/>
            <a:ext cx="3677537" cy="2746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Nano-fiber with Hair</a:t>
            </a:r>
            <a:endParaRPr kumimoji="1" lang="ko-KR" altLang="en-US" sz="1200" b="1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18439" name="TextBox 18438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0BE34CE-167D-4185-BC7A-71F6AE786177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13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9457"/>
          <p:cNvSpPr txBox="1"/>
          <p:nvPr/>
        </p:nvSpPr>
        <p:spPr>
          <a:xfrm>
            <a:off x="71446" y="1142808"/>
            <a:ext cx="8999459" cy="5642537"/>
          </a:xfrm>
          <a:prstGeom prst="rect">
            <a:avLst/>
          </a:prstGeom>
          <a:solidFill>
            <a:srgbClr val="002060">
              <a:alpha val="71000"/>
            </a:srgbClr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rgbClr val="FFFFFF">
                  <a:alpha val="100000"/>
                </a:srgbClr>
              </a:solidFill>
              <a:latin typeface="굴림"/>
              <a:ea typeface="굴림"/>
            </a:endParaRPr>
          </a:p>
        </p:txBody>
      </p:sp>
      <p:grpSp>
        <p:nvGrpSpPr>
          <p:cNvPr id="19459" name="Group 1"/>
          <p:cNvGrpSpPr/>
          <p:nvPr/>
        </p:nvGrpSpPr>
        <p:grpSpPr>
          <a:xfrm>
            <a:off x="2123689" y="2120507"/>
            <a:ext cx="4463225" cy="3683900"/>
            <a:chOff x="2123689" y="2120507"/>
            <a:chExt cx="4463225" cy="3683900"/>
          </a:xfrm>
        </p:grpSpPr>
        <p:sp>
          <p:nvSpPr>
            <p:cNvPr id="19616" name="원통 19615"/>
            <p:cNvSpPr/>
            <p:nvPr/>
          </p:nvSpPr>
          <p:spPr>
            <a:xfrm rot="5400000">
              <a:off x="3699027" y="3329180"/>
              <a:ext cx="830062" cy="3450583"/>
            </a:xfrm>
            <a:prstGeom prst="can">
              <a:avLst>
                <a:gd name="adj" fmla="val 36428"/>
              </a:avLst>
            </a:prstGeom>
            <a:gradFill flip="xy" rotWithShape="1">
              <a:gsLst>
                <a:gs pos="0">
                  <a:srgbClr val="CBCBFF">
                    <a:alpha val="100000"/>
                  </a:srgbClr>
                </a:gs>
                <a:gs pos="100000">
                  <a:srgbClr val="6666FF">
                    <a:alpha val="100000"/>
                  </a:srgbClr>
                </a:gs>
              </a:gsLst>
              <a:lin ang="10800000" scaled="0"/>
              <a:tileRect r="50000"/>
            </a:gradFill>
            <a:ln w="954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19617" name="원통 19616"/>
            <p:cNvSpPr/>
            <p:nvPr/>
          </p:nvSpPr>
          <p:spPr>
            <a:xfrm>
              <a:off x="2606176" y="2249055"/>
              <a:ext cx="785687" cy="3542682"/>
            </a:xfrm>
            <a:prstGeom prst="can">
              <a:avLst>
                <a:gd name="adj" fmla="val 39877"/>
              </a:avLst>
            </a:prstGeom>
            <a:gradFill flip="xy" rotWithShape="1">
              <a:gsLst>
                <a:gs pos="0">
                  <a:srgbClr val="CBCBFF">
                    <a:alpha val="100000"/>
                  </a:srgbClr>
                </a:gs>
                <a:gs pos="100000">
                  <a:srgbClr val="6666FF">
                    <a:alpha val="100000"/>
                  </a:srgbClr>
                </a:gs>
              </a:gsLst>
              <a:lin ang="10800000" scaled="0"/>
              <a:tileRect r="50000"/>
            </a:gradFill>
            <a:ln w="954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19618" name="원통 19617"/>
            <p:cNvSpPr/>
            <p:nvPr/>
          </p:nvSpPr>
          <p:spPr>
            <a:xfrm rot="5400000">
              <a:off x="3698971" y="1746753"/>
              <a:ext cx="830174" cy="3450527"/>
            </a:xfrm>
            <a:prstGeom prst="can">
              <a:avLst>
                <a:gd name="adj" fmla="val 36426"/>
              </a:avLst>
            </a:prstGeom>
            <a:gradFill flip="xy" rotWithShape="1">
              <a:gsLst>
                <a:gs pos="0">
                  <a:srgbClr val="CBCBFF">
                    <a:alpha val="100000"/>
                  </a:srgbClr>
                </a:gs>
                <a:gs pos="100000">
                  <a:srgbClr val="6666FF">
                    <a:alpha val="100000"/>
                  </a:srgbClr>
                </a:gs>
              </a:gsLst>
              <a:lin ang="10800000" scaled="0"/>
              <a:tileRect r="50000"/>
            </a:gradFill>
            <a:ln w="954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19619" name="원통 19618"/>
            <p:cNvSpPr/>
            <p:nvPr/>
          </p:nvSpPr>
          <p:spPr>
            <a:xfrm>
              <a:off x="4234652" y="2255418"/>
              <a:ext cx="782505" cy="3536319"/>
            </a:xfrm>
            <a:prstGeom prst="can">
              <a:avLst>
                <a:gd name="adj" fmla="val 39915"/>
              </a:avLst>
            </a:prstGeom>
            <a:gradFill flip="xy" rotWithShape="1">
              <a:gsLst>
                <a:gs pos="0">
                  <a:srgbClr val="CBCBFF">
                    <a:alpha val="100000"/>
                  </a:srgbClr>
                </a:gs>
                <a:gs pos="100000">
                  <a:srgbClr val="6666FF">
                    <a:alpha val="100000"/>
                  </a:srgbClr>
                </a:gs>
              </a:gsLst>
              <a:lin ang="10800000" scaled="0"/>
              <a:tileRect r="50000"/>
            </a:gradFill>
            <a:ln w="954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19620" name="정육면체 19619"/>
            <p:cNvSpPr/>
            <p:nvPr/>
          </p:nvSpPr>
          <p:spPr>
            <a:xfrm>
              <a:off x="2123689" y="2120507"/>
              <a:ext cx="4463225" cy="3683900"/>
            </a:xfrm>
            <a:prstGeom prst="cube">
              <a:avLst>
                <a:gd name="adj" fmla="val 16796"/>
              </a:avLst>
            </a:prstGeom>
            <a:solidFill>
              <a:srgbClr val="CCECFF">
                <a:alpha val="20000"/>
              </a:srgbClr>
            </a:solidFill>
            <a:ln w="9544" cap="flat" cmpd="sng" algn="ctr">
              <a:solidFill>
                <a:srgbClr val="FFFF0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grpSp>
        <p:nvGrpSpPr>
          <p:cNvPr id="19460" name="Group 2"/>
          <p:cNvGrpSpPr/>
          <p:nvPr/>
        </p:nvGrpSpPr>
        <p:grpSpPr>
          <a:xfrm>
            <a:off x="4283883" y="2768102"/>
            <a:ext cx="4463225" cy="3683900"/>
            <a:chOff x="4283883" y="2768102"/>
            <a:chExt cx="4463225" cy="3683900"/>
          </a:xfrm>
        </p:grpSpPr>
        <p:sp>
          <p:nvSpPr>
            <p:cNvPr id="19463" name="정육면체 19462"/>
            <p:cNvSpPr/>
            <p:nvPr/>
          </p:nvSpPr>
          <p:spPr>
            <a:xfrm>
              <a:off x="4283883" y="2768102"/>
              <a:ext cx="4463225" cy="3683900"/>
            </a:xfrm>
            <a:prstGeom prst="cube">
              <a:avLst>
                <a:gd name="adj" fmla="val 16796"/>
              </a:avLst>
            </a:prstGeom>
            <a:solidFill>
              <a:srgbClr val="CCECFF">
                <a:alpha val="20000"/>
              </a:srgbClr>
            </a:solidFill>
            <a:ln w="9544" cap="flat" cmpd="sng" algn="ctr">
              <a:solidFill>
                <a:srgbClr val="FFFF0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grpSp>
          <p:nvGrpSpPr>
            <p:cNvPr id="19464" name="Group 2"/>
            <p:cNvGrpSpPr/>
            <p:nvPr/>
          </p:nvGrpSpPr>
          <p:grpSpPr>
            <a:xfrm>
              <a:off x="5002869" y="2806170"/>
              <a:ext cx="3625180" cy="2963352"/>
              <a:chOff x="5002868" y="2806170"/>
              <a:chExt cx="3625180" cy="2963352"/>
            </a:xfrm>
          </p:grpSpPr>
          <p:sp>
            <p:nvSpPr>
              <p:cNvPr id="19579" name="원통 19578"/>
              <p:cNvSpPr/>
              <p:nvPr/>
            </p:nvSpPr>
            <p:spPr>
              <a:xfrm>
                <a:off x="5058463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0" name="원통 19579"/>
              <p:cNvSpPr/>
              <p:nvPr/>
            </p:nvSpPr>
            <p:spPr>
              <a:xfrm>
                <a:off x="5440980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1" name="원통 19580"/>
              <p:cNvSpPr/>
              <p:nvPr/>
            </p:nvSpPr>
            <p:spPr>
              <a:xfrm>
                <a:off x="5821879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2" name="원통 19581"/>
              <p:cNvSpPr/>
              <p:nvPr/>
            </p:nvSpPr>
            <p:spPr>
              <a:xfrm>
                <a:off x="6202833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3" name="원통 19582"/>
              <p:cNvSpPr/>
              <p:nvPr/>
            </p:nvSpPr>
            <p:spPr>
              <a:xfrm>
                <a:off x="6585351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4" name="원통 19583"/>
              <p:cNvSpPr/>
              <p:nvPr/>
            </p:nvSpPr>
            <p:spPr>
              <a:xfrm>
                <a:off x="6966250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5" name="원통 19584"/>
              <p:cNvSpPr/>
              <p:nvPr/>
            </p:nvSpPr>
            <p:spPr>
              <a:xfrm>
                <a:off x="7348767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6" name="원통 19585"/>
              <p:cNvSpPr/>
              <p:nvPr/>
            </p:nvSpPr>
            <p:spPr>
              <a:xfrm>
                <a:off x="7729722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7" name="원통 19586"/>
              <p:cNvSpPr/>
              <p:nvPr/>
            </p:nvSpPr>
            <p:spPr>
              <a:xfrm>
                <a:off x="8112239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8" name="원통 19587"/>
              <p:cNvSpPr/>
              <p:nvPr/>
            </p:nvSpPr>
            <p:spPr>
              <a:xfrm>
                <a:off x="8493138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89" name="원통 19588"/>
              <p:cNvSpPr/>
              <p:nvPr/>
            </p:nvSpPr>
            <p:spPr>
              <a:xfrm rot="16200000">
                <a:off x="6725788" y="3870387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0" name="원통 19589"/>
              <p:cNvSpPr/>
              <p:nvPr/>
            </p:nvSpPr>
            <p:spPr>
              <a:xfrm rot="16200000">
                <a:off x="6725006" y="3547426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1" name="원통 19590"/>
              <p:cNvSpPr/>
              <p:nvPr/>
            </p:nvSpPr>
            <p:spPr>
              <a:xfrm rot="16200000">
                <a:off x="6725788" y="3225973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2" name="원통 19591"/>
              <p:cNvSpPr/>
              <p:nvPr/>
            </p:nvSpPr>
            <p:spPr>
              <a:xfrm rot="16200000">
                <a:off x="6725006" y="2904576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3" name="원통 19592"/>
              <p:cNvSpPr/>
              <p:nvPr/>
            </p:nvSpPr>
            <p:spPr>
              <a:xfrm rot="16200000">
                <a:off x="6725788" y="2581616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4" name="원통 19593"/>
              <p:cNvSpPr/>
              <p:nvPr/>
            </p:nvSpPr>
            <p:spPr>
              <a:xfrm rot="16200000">
                <a:off x="6725006" y="2260163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5" name="원통 19594"/>
              <p:cNvSpPr/>
              <p:nvPr/>
            </p:nvSpPr>
            <p:spPr>
              <a:xfrm rot="16200000">
                <a:off x="6725788" y="1937202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6" name="원통 19595"/>
              <p:cNvSpPr/>
              <p:nvPr/>
            </p:nvSpPr>
            <p:spPr>
              <a:xfrm rot="16200000">
                <a:off x="6725006" y="1615749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7" name="원통 19596"/>
              <p:cNvSpPr/>
              <p:nvPr/>
            </p:nvSpPr>
            <p:spPr>
              <a:xfrm rot="16200000">
                <a:off x="6725006" y="1291952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8" name="원통 19597"/>
              <p:cNvSpPr/>
              <p:nvPr/>
            </p:nvSpPr>
            <p:spPr>
              <a:xfrm>
                <a:off x="5250475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99" name="원통 19598"/>
              <p:cNvSpPr/>
              <p:nvPr/>
            </p:nvSpPr>
            <p:spPr>
              <a:xfrm>
                <a:off x="5631430" y="2806170"/>
                <a:ext cx="133292" cy="2963352"/>
              </a:xfrm>
              <a:prstGeom prst="can">
                <a:avLst>
                  <a:gd name="adj" fmla="val 3348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0" name="원통 19599"/>
              <p:cNvSpPr/>
              <p:nvPr/>
            </p:nvSpPr>
            <p:spPr>
              <a:xfrm>
                <a:off x="6013947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1" name="원통 19600"/>
              <p:cNvSpPr/>
              <p:nvPr/>
            </p:nvSpPr>
            <p:spPr>
              <a:xfrm>
                <a:off x="6394846" y="2806170"/>
                <a:ext cx="133348" cy="2963352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2" name="원통 19601"/>
              <p:cNvSpPr/>
              <p:nvPr/>
            </p:nvSpPr>
            <p:spPr>
              <a:xfrm>
                <a:off x="6774237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3" name="원통 19602"/>
              <p:cNvSpPr/>
              <p:nvPr/>
            </p:nvSpPr>
            <p:spPr>
              <a:xfrm>
                <a:off x="7156755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4" name="원통 19603"/>
              <p:cNvSpPr/>
              <p:nvPr/>
            </p:nvSpPr>
            <p:spPr>
              <a:xfrm>
                <a:off x="7540835" y="2806170"/>
                <a:ext cx="133348" cy="2963352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5" name="원통 19604"/>
              <p:cNvSpPr/>
              <p:nvPr/>
            </p:nvSpPr>
            <p:spPr>
              <a:xfrm>
                <a:off x="7920171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6" name="원통 19605"/>
              <p:cNvSpPr/>
              <p:nvPr/>
            </p:nvSpPr>
            <p:spPr>
              <a:xfrm>
                <a:off x="8301126" y="280617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7" name="원통 19606"/>
              <p:cNvSpPr/>
              <p:nvPr/>
            </p:nvSpPr>
            <p:spPr>
              <a:xfrm rot="16200000">
                <a:off x="6725006" y="3709297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8" name="원통 19607"/>
              <p:cNvSpPr/>
              <p:nvPr/>
            </p:nvSpPr>
            <p:spPr>
              <a:xfrm rot="16200000">
                <a:off x="6725006" y="3387118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09" name="원통 19608"/>
              <p:cNvSpPr/>
              <p:nvPr/>
            </p:nvSpPr>
            <p:spPr>
              <a:xfrm rot="16200000">
                <a:off x="6725788" y="3064103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0" name="원통 19609"/>
              <p:cNvSpPr/>
              <p:nvPr/>
            </p:nvSpPr>
            <p:spPr>
              <a:xfrm rot="16200000">
                <a:off x="6725006" y="2742705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1" name="원통 19610"/>
              <p:cNvSpPr/>
              <p:nvPr/>
            </p:nvSpPr>
            <p:spPr>
              <a:xfrm rot="16200000">
                <a:off x="6725006" y="2422089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2" name="원통 19611"/>
              <p:cNvSpPr/>
              <p:nvPr/>
            </p:nvSpPr>
            <p:spPr>
              <a:xfrm rot="16200000">
                <a:off x="6725006" y="2098292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3" name="원통 19612"/>
              <p:cNvSpPr/>
              <p:nvPr/>
            </p:nvSpPr>
            <p:spPr>
              <a:xfrm rot="16200000">
                <a:off x="6725788" y="1775276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4" name="원통 19613"/>
              <p:cNvSpPr/>
              <p:nvPr/>
            </p:nvSpPr>
            <p:spPr>
              <a:xfrm rot="16200000">
                <a:off x="6725006" y="1453879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615" name="원통 19614"/>
              <p:cNvSpPr/>
              <p:nvPr/>
            </p:nvSpPr>
            <p:spPr>
              <a:xfrm rot="16200000">
                <a:off x="6725788" y="1132481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</p:grpSp>
        <p:grpSp>
          <p:nvGrpSpPr>
            <p:cNvPr id="19465" name="Group 2"/>
            <p:cNvGrpSpPr/>
            <p:nvPr/>
          </p:nvGrpSpPr>
          <p:grpSpPr>
            <a:xfrm>
              <a:off x="4787022" y="2998238"/>
              <a:ext cx="3625180" cy="2963296"/>
              <a:chOff x="4787022" y="2998238"/>
              <a:chExt cx="3625181" cy="2963296"/>
            </a:xfrm>
          </p:grpSpPr>
          <p:sp>
            <p:nvSpPr>
              <p:cNvPr id="19542" name="원통 19541"/>
              <p:cNvSpPr/>
              <p:nvPr/>
            </p:nvSpPr>
            <p:spPr>
              <a:xfrm>
                <a:off x="4842560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3" name="원통 19542"/>
              <p:cNvSpPr/>
              <p:nvPr/>
            </p:nvSpPr>
            <p:spPr>
              <a:xfrm>
                <a:off x="5225078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4" name="원통 19543"/>
              <p:cNvSpPr/>
              <p:nvPr/>
            </p:nvSpPr>
            <p:spPr>
              <a:xfrm>
                <a:off x="5606033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5" name="원통 19544"/>
              <p:cNvSpPr/>
              <p:nvPr/>
            </p:nvSpPr>
            <p:spPr>
              <a:xfrm>
                <a:off x="5986931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6" name="원통 19545"/>
              <p:cNvSpPr/>
              <p:nvPr/>
            </p:nvSpPr>
            <p:spPr>
              <a:xfrm>
                <a:off x="6369449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7" name="원통 19546"/>
              <p:cNvSpPr/>
              <p:nvPr/>
            </p:nvSpPr>
            <p:spPr>
              <a:xfrm>
                <a:off x="6750403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8" name="원통 19547"/>
              <p:cNvSpPr/>
              <p:nvPr/>
            </p:nvSpPr>
            <p:spPr>
              <a:xfrm>
                <a:off x="7132921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9" name="원통 19548"/>
              <p:cNvSpPr/>
              <p:nvPr/>
            </p:nvSpPr>
            <p:spPr>
              <a:xfrm>
                <a:off x="7513876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0" name="원통 19549"/>
              <p:cNvSpPr/>
              <p:nvPr/>
            </p:nvSpPr>
            <p:spPr>
              <a:xfrm>
                <a:off x="7896393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1" name="원통 19550"/>
              <p:cNvSpPr/>
              <p:nvPr/>
            </p:nvSpPr>
            <p:spPr>
              <a:xfrm>
                <a:off x="8277292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2" name="원통 19551"/>
              <p:cNvSpPr/>
              <p:nvPr/>
            </p:nvSpPr>
            <p:spPr>
              <a:xfrm rot="16200000">
                <a:off x="6509941" y="4062455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3" name="원통 19552"/>
              <p:cNvSpPr/>
              <p:nvPr/>
            </p:nvSpPr>
            <p:spPr>
              <a:xfrm rot="16200000">
                <a:off x="6509160" y="3739439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4" name="원통 19553"/>
              <p:cNvSpPr/>
              <p:nvPr/>
            </p:nvSpPr>
            <p:spPr>
              <a:xfrm rot="16200000">
                <a:off x="6509941" y="3418041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5" name="원통 19554"/>
              <p:cNvSpPr/>
              <p:nvPr/>
            </p:nvSpPr>
            <p:spPr>
              <a:xfrm rot="16200000">
                <a:off x="6509160" y="3096644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6" name="원통 19555"/>
              <p:cNvSpPr/>
              <p:nvPr/>
            </p:nvSpPr>
            <p:spPr>
              <a:xfrm rot="16200000">
                <a:off x="6509941" y="2773628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7" name="원통 19556"/>
              <p:cNvSpPr/>
              <p:nvPr/>
            </p:nvSpPr>
            <p:spPr>
              <a:xfrm rot="16200000">
                <a:off x="6509160" y="2452231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8" name="원통 19557"/>
              <p:cNvSpPr/>
              <p:nvPr/>
            </p:nvSpPr>
            <p:spPr>
              <a:xfrm rot="16200000">
                <a:off x="6509941" y="2129215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59" name="원통 19558"/>
              <p:cNvSpPr/>
              <p:nvPr/>
            </p:nvSpPr>
            <p:spPr>
              <a:xfrm rot="16200000">
                <a:off x="6509160" y="1807817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0" name="원통 19559"/>
              <p:cNvSpPr/>
              <p:nvPr/>
            </p:nvSpPr>
            <p:spPr>
              <a:xfrm rot="16200000">
                <a:off x="6509160" y="1484020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1" name="원통 19560"/>
              <p:cNvSpPr/>
              <p:nvPr/>
            </p:nvSpPr>
            <p:spPr>
              <a:xfrm>
                <a:off x="5034629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2" name="원통 19561"/>
              <p:cNvSpPr/>
              <p:nvPr/>
            </p:nvSpPr>
            <p:spPr>
              <a:xfrm>
                <a:off x="5415583" y="2998238"/>
                <a:ext cx="133292" cy="2963296"/>
              </a:xfrm>
              <a:prstGeom prst="can">
                <a:avLst>
                  <a:gd name="adj" fmla="val 33488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3" name="원통 19562"/>
              <p:cNvSpPr/>
              <p:nvPr/>
            </p:nvSpPr>
            <p:spPr>
              <a:xfrm>
                <a:off x="5798100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4" name="원통 19563"/>
              <p:cNvSpPr/>
              <p:nvPr/>
            </p:nvSpPr>
            <p:spPr>
              <a:xfrm>
                <a:off x="6178999" y="2998238"/>
                <a:ext cx="133348" cy="2963296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5" name="원통 19564"/>
              <p:cNvSpPr/>
              <p:nvPr/>
            </p:nvSpPr>
            <p:spPr>
              <a:xfrm>
                <a:off x="6558335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6" name="원통 19565"/>
              <p:cNvSpPr/>
              <p:nvPr/>
            </p:nvSpPr>
            <p:spPr>
              <a:xfrm>
                <a:off x="6940853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7" name="원통 19566"/>
              <p:cNvSpPr/>
              <p:nvPr/>
            </p:nvSpPr>
            <p:spPr>
              <a:xfrm>
                <a:off x="7324989" y="2998238"/>
                <a:ext cx="133292" cy="2963296"/>
              </a:xfrm>
              <a:prstGeom prst="can">
                <a:avLst>
                  <a:gd name="adj" fmla="val 33488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8" name="원통 19567"/>
              <p:cNvSpPr/>
              <p:nvPr/>
            </p:nvSpPr>
            <p:spPr>
              <a:xfrm>
                <a:off x="7704325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69" name="원통 19568"/>
              <p:cNvSpPr/>
              <p:nvPr/>
            </p:nvSpPr>
            <p:spPr>
              <a:xfrm>
                <a:off x="8085223" y="2998238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0" name="원통 19569"/>
              <p:cNvSpPr/>
              <p:nvPr/>
            </p:nvSpPr>
            <p:spPr>
              <a:xfrm rot="16200000">
                <a:off x="6509160" y="3901365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1" name="원통 19570"/>
              <p:cNvSpPr/>
              <p:nvPr/>
            </p:nvSpPr>
            <p:spPr>
              <a:xfrm rot="16200000">
                <a:off x="6509160" y="3579131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2" name="원통 19571"/>
              <p:cNvSpPr/>
              <p:nvPr/>
            </p:nvSpPr>
            <p:spPr>
              <a:xfrm rot="16200000">
                <a:off x="6509941" y="3256171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3" name="원통 19572"/>
              <p:cNvSpPr/>
              <p:nvPr/>
            </p:nvSpPr>
            <p:spPr>
              <a:xfrm rot="16200000">
                <a:off x="6509160" y="2934717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4" name="원통 19573"/>
              <p:cNvSpPr/>
              <p:nvPr/>
            </p:nvSpPr>
            <p:spPr>
              <a:xfrm rot="16200000">
                <a:off x="6509160" y="2614101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5" name="원통 19574"/>
              <p:cNvSpPr/>
              <p:nvPr/>
            </p:nvSpPr>
            <p:spPr>
              <a:xfrm rot="16200000">
                <a:off x="6509104" y="2290360"/>
                <a:ext cx="84228" cy="3528337"/>
              </a:xfrm>
              <a:prstGeom prst="can">
                <a:avLst>
                  <a:gd name="adj" fmla="val 73503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6" name="원통 19575"/>
              <p:cNvSpPr/>
              <p:nvPr/>
            </p:nvSpPr>
            <p:spPr>
              <a:xfrm rot="16200000">
                <a:off x="6509941" y="1967344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7" name="원통 19576"/>
              <p:cNvSpPr/>
              <p:nvPr/>
            </p:nvSpPr>
            <p:spPr>
              <a:xfrm rot="16200000">
                <a:off x="6509160" y="1645947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78" name="원통 19577"/>
              <p:cNvSpPr/>
              <p:nvPr/>
            </p:nvSpPr>
            <p:spPr>
              <a:xfrm rot="16200000">
                <a:off x="6509941" y="1324549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</p:grpSp>
        <p:grpSp>
          <p:nvGrpSpPr>
            <p:cNvPr id="19466" name="Group 2"/>
            <p:cNvGrpSpPr/>
            <p:nvPr/>
          </p:nvGrpSpPr>
          <p:grpSpPr>
            <a:xfrm>
              <a:off x="4571176" y="3226810"/>
              <a:ext cx="3625180" cy="2963296"/>
              <a:chOff x="4571148" y="3226811"/>
              <a:chExt cx="3625208" cy="2963296"/>
            </a:xfrm>
          </p:grpSpPr>
          <p:sp>
            <p:nvSpPr>
              <p:cNvPr id="19505" name="원통 19504"/>
              <p:cNvSpPr/>
              <p:nvPr/>
            </p:nvSpPr>
            <p:spPr>
              <a:xfrm>
                <a:off x="4626714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6" name="원통 19505"/>
              <p:cNvSpPr/>
              <p:nvPr/>
            </p:nvSpPr>
            <p:spPr>
              <a:xfrm>
                <a:off x="5009232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7" name="원통 19506"/>
              <p:cNvSpPr/>
              <p:nvPr/>
            </p:nvSpPr>
            <p:spPr>
              <a:xfrm>
                <a:off x="5390186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8" name="원통 19507"/>
              <p:cNvSpPr/>
              <p:nvPr/>
            </p:nvSpPr>
            <p:spPr>
              <a:xfrm>
                <a:off x="5771085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9" name="원통 19508"/>
              <p:cNvSpPr/>
              <p:nvPr/>
            </p:nvSpPr>
            <p:spPr>
              <a:xfrm>
                <a:off x="6153602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0" name="원통 19509"/>
              <p:cNvSpPr/>
              <p:nvPr/>
            </p:nvSpPr>
            <p:spPr>
              <a:xfrm>
                <a:off x="6534557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1" name="원통 19510"/>
              <p:cNvSpPr/>
              <p:nvPr/>
            </p:nvSpPr>
            <p:spPr>
              <a:xfrm>
                <a:off x="6917075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2" name="원통 19511"/>
              <p:cNvSpPr/>
              <p:nvPr/>
            </p:nvSpPr>
            <p:spPr>
              <a:xfrm>
                <a:off x="7297973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3" name="원통 19512"/>
              <p:cNvSpPr/>
              <p:nvPr/>
            </p:nvSpPr>
            <p:spPr>
              <a:xfrm>
                <a:off x="7680491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4" name="원통 19513"/>
              <p:cNvSpPr/>
              <p:nvPr/>
            </p:nvSpPr>
            <p:spPr>
              <a:xfrm>
                <a:off x="8061445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5" name="원통 19514"/>
              <p:cNvSpPr/>
              <p:nvPr/>
            </p:nvSpPr>
            <p:spPr>
              <a:xfrm rot="16200000">
                <a:off x="6294095" y="4291028"/>
                <a:ext cx="82498" cy="3528392"/>
              </a:xfrm>
              <a:prstGeom prst="can">
                <a:avLst>
                  <a:gd name="adj" fmla="val 7453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6" name="원통 19515"/>
              <p:cNvSpPr/>
              <p:nvPr/>
            </p:nvSpPr>
            <p:spPr>
              <a:xfrm rot="16200000">
                <a:off x="6293314" y="3968012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7" name="원통 19516"/>
              <p:cNvSpPr/>
              <p:nvPr/>
            </p:nvSpPr>
            <p:spPr>
              <a:xfrm rot="16200000">
                <a:off x="6294095" y="3646614"/>
                <a:ext cx="82498" cy="3528392"/>
              </a:xfrm>
              <a:prstGeom prst="can">
                <a:avLst>
                  <a:gd name="adj" fmla="val 7453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8" name="원통 19517"/>
              <p:cNvSpPr/>
              <p:nvPr/>
            </p:nvSpPr>
            <p:spPr>
              <a:xfrm rot="16200000">
                <a:off x="6293314" y="3325217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19" name="원통 19518"/>
              <p:cNvSpPr/>
              <p:nvPr/>
            </p:nvSpPr>
            <p:spPr>
              <a:xfrm rot="16200000">
                <a:off x="6294095" y="3002201"/>
                <a:ext cx="82498" cy="3528392"/>
              </a:xfrm>
              <a:prstGeom prst="can">
                <a:avLst>
                  <a:gd name="adj" fmla="val 7453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0" name="원통 19519"/>
              <p:cNvSpPr/>
              <p:nvPr/>
            </p:nvSpPr>
            <p:spPr>
              <a:xfrm rot="16200000">
                <a:off x="6293314" y="2680803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1" name="원통 19520"/>
              <p:cNvSpPr/>
              <p:nvPr/>
            </p:nvSpPr>
            <p:spPr>
              <a:xfrm rot="16200000">
                <a:off x="6294095" y="2357788"/>
                <a:ext cx="82498" cy="3528392"/>
              </a:xfrm>
              <a:prstGeom prst="can">
                <a:avLst>
                  <a:gd name="adj" fmla="val 7453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2" name="원통 19521"/>
              <p:cNvSpPr/>
              <p:nvPr/>
            </p:nvSpPr>
            <p:spPr>
              <a:xfrm rot="16200000">
                <a:off x="6293314" y="2036390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3" name="원통 19522"/>
              <p:cNvSpPr/>
              <p:nvPr/>
            </p:nvSpPr>
            <p:spPr>
              <a:xfrm rot="16200000">
                <a:off x="6293314" y="1712593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4" name="원통 19523"/>
              <p:cNvSpPr/>
              <p:nvPr/>
            </p:nvSpPr>
            <p:spPr>
              <a:xfrm>
                <a:off x="4818782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5" name="원통 19524"/>
              <p:cNvSpPr/>
              <p:nvPr/>
            </p:nvSpPr>
            <p:spPr>
              <a:xfrm>
                <a:off x="5199681" y="3226811"/>
                <a:ext cx="133348" cy="2963296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6" name="원통 19525"/>
              <p:cNvSpPr/>
              <p:nvPr/>
            </p:nvSpPr>
            <p:spPr>
              <a:xfrm>
                <a:off x="5582199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7" name="원통 19526"/>
              <p:cNvSpPr/>
              <p:nvPr/>
            </p:nvSpPr>
            <p:spPr>
              <a:xfrm>
                <a:off x="5963153" y="3226811"/>
                <a:ext cx="133348" cy="2963296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8" name="원통 19527"/>
              <p:cNvSpPr/>
              <p:nvPr/>
            </p:nvSpPr>
            <p:spPr>
              <a:xfrm>
                <a:off x="6342489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29" name="원통 19528"/>
              <p:cNvSpPr/>
              <p:nvPr/>
            </p:nvSpPr>
            <p:spPr>
              <a:xfrm>
                <a:off x="6725006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0" name="원통 19529"/>
              <p:cNvSpPr/>
              <p:nvPr/>
            </p:nvSpPr>
            <p:spPr>
              <a:xfrm>
                <a:off x="7109087" y="3226811"/>
                <a:ext cx="133348" cy="2963296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1" name="원통 19530"/>
              <p:cNvSpPr/>
              <p:nvPr/>
            </p:nvSpPr>
            <p:spPr>
              <a:xfrm>
                <a:off x="7488479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2" name="원통 19531"/>
              <p:cNvSpPr/>
              <p:nvPr/>
            </p:nvSpPr>
            <p:spPr>
              <a:xfrm>
                <a:off x="7869377" y="3226811"/>
                <a:ext cx="134910" cy="2963296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3" name="원통 19532"/>
              <p:cNvSpPr/>
              <p:nvPr/>
            </p:nvSpPr>
            <p:spPr>
              <a:xfrm rot="16200000">
                <a:off x="6293258" y="4129938"/>
                <a:ext cx="84172" cy="3528337"/>
              </a:xfrm>
              <a:prstGeom prst="can">
                <a:avLst>
                  <a:gd name="adj" fmla="val 73536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4" name="원통 19533"/>
              <p:cNvSpPr/>
              <p:nvPr/>
            </p:nvSpPr>
            <p:spPr>
              <a:xfrm rot="16200000">
                <a:off x="6293314" y="3807703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5" name="원통 19534"/>
              <p:cNvSpPr/>
              <p:nvPr/>
            </p:nvSpPr>
            <p:spPr>
              <a:xfrm rot="16200000">
                <a:off x="6294095" y="3484743"/>
                <a:ext cx="82498" cy="3528337"/>
              </a:xfrm>
              <a:prstGeom prst="can">
                <a:avLst>
                  <a:gd name="adj" fmla="val 74533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6" name="원통 19535"/>
              <p:cNvSpPr/>
              <p:nvPr/>
            </p:nvSpPr>
            <p:spPr>
              <a:xfrm rot="16200000">
                <a:off x="6293314" y="3163290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7" name="원통 19536"/>
              <p:cNvSpPr/>
              <p:nvPr/>
            </p:nvSpPr>
            <p:spPr>
              <a:xfrm rot="16200000">
                <a:off x="6293314" y="2842674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8" name="원통 19537"/>
              <p:cNvSpPr/>
              <p:nvPr/>
            </p:nvSpPr>
            <p:spPr>
              <a:xfrm rot="16200000">
                <a:off x="6293314" y="2518877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39" name="원통 19538"/>
              <p:cNvSpPr/>
              <p:nvPr/>
            </p:nvSpPr>
            <p:spPr>
              <a:xfrm rot="16200000">
                <a:off x="6294095" y="2195917"/>
                <a:ext cx="82498" cy="3528337"/>
              </a:xfrm>
              <a:prstGeom prst="can">
                <a:avLst>
                  <a:gd name="adj" fmla="val 74533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0" name="원통 19539"/>
              <p:cNvSpPr/>
              <p:nvPr/>
            </p:nvSpPr>
            <p:spPr>
              <a:xfrm rot="16200000">
                <a:off x="6293314" y="1874464"/>
                <a:ext cx="84061" cy="3528392"/>
              </a:xfrm>
              <a:prstGeom prst="can">
                <a:avLst>
                  <a:gd name="adj" fmla="val 73602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41" name="원통 19540"/>
              <p:cNvSpPr/>
              <p:nvPr/>
            </p:nvSpPr>
            <p:spPr>
              <a:xfrm rot="16200000">
                <a:off x="6294095" y="1553066"/>
                <a:ext cx="82498" cy="3528392"/>
              </a:xfrm>
              <a:prstGeom prst="can">
                <a:avLst>
                  <a:gd name="adj" fmla="val 7453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</p:grpSp>
        <p:grpSp>
          <p:nvGrpSpPr>
            <p:cNvPr id="19467" name="Group 2"/>
            <p:cNvGrpSpPr/>
            <p:nvPr/>
          </p:nvGrpSpPr>
          <p:grpSpPr>
            <a:xfrm>
              <a:off x="4328314" y="3475980"/>
              <a:ext cx="3625180" cy="2963352"/>
              <a:chOff x="4328313" y="3475980"/>
              <a:chExt cx="3625181" cy="2963352"/>
            </a:xfrm>
          </p:grpSpPr>
          <p:sp>
            <p:nvSpPr>
              <p:cNvPr id="19468" name="원통 19467"/>
              <p:cNvSpPr/>
              <p:nvPr/>
            </p:nvSpPr>
            <p:spPr>
              <a:xfrm>
                <a:off x="4383852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69" name="원통 19468"/>
              <p:cNvSpPr/>
              <p:nvPr/>
            </p:nvSpPr>
            <p:spPr>
              <a:xfrm>
                <a:off x="4766370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0" name="원통 19469"/>
              <p:cNvSpPr/>
              <p:nvPr/>
            </p:nvSpPr>
            <p:spPr>
              <a:xfrm>
                <a:off x="5147324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1" name="원통 19470"/>
              <p:cNvSpPr/>
              <p:nvPr/>
            </p:nvSpPr>
            <p:spPr>
              <a:xfrm>
                <a:off x="5528279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2" name="원통 19471"/>
              <p:cNvSpPr/>
              <p:nvPr/>
            </p:nvSpPr>
            <p:spPr>
              <a:xfrm>
                <a:off x="5910796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3" name="원통 19472"/>
              <p:cNvSpPr/>
              <p:nvPr/>
            </p:nvSpPr>
            <p:spPr>
              <a:xfrm>
                <a:off x="6291695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4" name="원통 19473"/>
              <p:cNvSpPr/>
              <p:nvPr/>
            </p:nvSpPr>
            <p:spPr>
              <a:xfrm>
                <a:off x="6674212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5" name="원통 19474"/>
              <p:cNvSpPr/>
              <p:nvPr/>
            </p:nvSpPr>
            <p:spPr>
              <a:xfrm>
                <a:off x="7055167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6" name="원통 19475"/>
              <p:cNvSpPr/>
              <p:nvPr/>
            </p:nvSpPr>
            <p:spPr>
              <a:xfrm>
                <a:off x="7437685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7" name="원통 19476"/>
              <p:cNvSpPr/>
              <p:nvPr/>
            </p:nvSpPr>
            <p:spPr>
              <a:xfrm>
                <a:off x="7818583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8" name="원통 19477"/>
              <p:cNvSpPr/>
              <p:nvPr/>
            </p:nvSpPr>
            <p:spPr>
              <a:xfrm rot="16200000">
                <a:off x="6051233" y="4540197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79" name="원통 19478"/>
              <p:cNvSpPr/>
              <p:nvPr/>
            </p:nvSpPr>
            <p:spPr>
              <a:xfrm rot="16200000">
                <a:off x="6050452" y="4217181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0" name="원통 19479"/>
              <p:cNvSpPr/>
              <p:nvPr/>
            </p:nvSpPr>
            <p:spPr>
              <a:xfrm rot="16200000">
                <a:off x="6051233" y="3895784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1" name="원통 19480"/>
              <p:cNvSpPr/>
              <p:nvPr/>
            </p:nvSpPr>
            <p:spPr>
              <a:xfrm rot="16200000">
                <a:off x="6050452" y="3574386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2" name="원통 19481"/>
              <p:cNvSpPr/>
              <p:nvPr/>
            </p:nvSpPr>
            <p:spPr>
              <a:xfrm rot="16200000">
                <a:off x="6051233" y="3251370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3" name="원통 19482"/>
              <p:cNvSpPr/>
              <p:nvPr/>
            </p:nvSpPr>
            <p:spPr>
              <a:xfrm rot="16200000">
                <a:off x="6050452" y="2929973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4" name="원통 19483"/>
              <p:cNvSpPr/>
              <p:nvPr/>
            </p:nvSpPr>
            <p:spPr>
              <a:xfrm rot="16200000">
                <a:off x="6051233" y="2607013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5" name="원통 19484"/>
              <p:cNvSpPr/>
              <p:nvPr/>
            </p:nvSpPr>
            <p:spPr>
              <a:xfrm rot="16200000">
                <a:off x="6050452" y="2285560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6" name="원통 19485"/>
              <p:cNvSpPr/>
              <p:nvPr/>
            </p:nvSpPr>
            <p:spPr>
              <a:xfrm rot="16200000">
                <a:off x="6050452" y="1961762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7" name="원통 19486"/>
              <p:cNvSpPr/>
              <p:nvPr/>
            </p:nvSpPr>
            <p:spPr>
              <a:xfrm>
                <a:off x="4575920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8" name="원통 19487"/>
              <p:cNvSpPr/>
              <p:nvPr/>
            </p:nvSpPr>
            <p:spPr>
              <a:xfrm>
                <a:off x="4956875" y="3475980"/>
                <a:ext cx="133292" cy="2963352"/>
              </a:xfrm>
              <a:prstGeom prst="can">
                <a:avLst>
                  <a:gd name="adj" fmla="val 3348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89" name="원통 19488"/>
              <p:cNvSpPr/>
              <p:nvPr/>
            </p:nvSpPr>
            <p:spPr>
              <a:xfrm>
                <a:off x="5339392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0" name="원통 19489"/>
              <p:cNvSpPr/>
              <p:nvPr/>
            </p:nvSpPr>
            <p:spPr>
              <a:xfrm>
                <a:off x="5720291" y="3475980"/>
                <a:ext cx="133348" cy="2963352"/>
              </a:xfrm>
              <a:prstGeom prst="can">
                <a:avLst>
                  <a:gd name="adj" fmla="val 33485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1" name="원통 19490"/>
              <p:cNvSpPr/>
              <p:nvPr/>
            </p:nvSpPr>
            <p:spPr>
              <a:xfrm>
                <a:off x="6099627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2" name="원통 19491"/>
              <p:cNvSpPr/>
              <p:nvPr/>
            </p:nvSpPr>
            <p:spPr>
              <a:xfrm>
                <a:off x="6482144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3" name="원통 19492"/>
              <p:cNvSpPr/>
              <p:nvPr/>
            </p:nvSpPr>
            <p:spPr>
              <a:xfrm>
                <a:off x="6866281" y="3475980"/>
                <a:ext cx="133292" cy="2963352"/>
              </a:xfrm>
              <a:prstGeom prst="can">
                <a:avLst>
                  <a:gd name="adj" fmla="val 3348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4" name="원통 19493"/>
              <p:cNvSpPr/>
              <p:nvPr/>
            </p:nvSpPr>
            <p:spPr>
              <a:xfrm>
                <a:off x="7245616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5" name="원통 19494"/>
              <p:cNvSpPr/>
              <p:nvPr/>
            </p:nvSpPr>
            <p:spPr>
              <a:xfrm>
                <a:off x="7626571" y="3475980"/>
                <a:ext cx="134910" cy="2963352"/>
              </a:xfrm>
              <a:prstGeom prst="can">
                <a:avLst>
                  <a:gd name="adj" fmla="val 33384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6" name="원통 19495"/>
              <p:cNvSpPr/>
              <p:nvPr/>
            </p:nvSpPr>
            <p:spPr>
              <a:xfrm rot="16200000">
                <a:off x="6050452" y="4379108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7" name="원통 19496"/>
              <p:cNvSpPr/>
              <p:nvPr/>
            </p:nvSpPr>
            <p:spPr>
              <a:xfrm rot="16200000">
                <a:off x="6050452" y="4056873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8" name="원통 19497"/>
              <p:cNvSpPr/>
              <p:nvPr/>
            </p:nvSpPr>
            <p:spPr>
              <a:xfrm rot="16200000">
                <a:off x="6051233" y="3733913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499" name="원통 19498"/>
              <p:cNvSpPr/>
              <p:nvPr/>
            </p:nvSpPr>
            <p:spPr>
              <a:xfrm rot="16200000">
                <a:off x="6050396" y="3412515"/>
                <a:ext cx="84228" cy="3528337"/>
              </a:xfrm>
              <a:prstGeom prst="can">
                <a:avLst>
                  <a:gd name="adj" fmla="val 73503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0" name="원통 19499"/>
              <p:cNvSpPr/>
              <p:nvPr/>
            </p:nvSpPr>
            <p:spPr>
              <a:xfrm rot="16200000">
                <a:off x="6050396" y="3091899"/>
                <a:ext cx="84228" cy="3528337"/>
              </a:xfrm>
              <a:prstGeom prst="can">
                <a:avLst>
                  <a:gd name="adj" fmla="val 73503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1" name="원통 19500"/>
              <p:cNvSpPr/>
              <p:nvPr/>
            </p:nvSpPr>
            <p:spPr>
              <a:xfrm rot="16200000">
                <a:off x="6050452" y="2768102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2" name="원통 19501"/>
              <p:cNvSpPr/>
              <p:nvPr/>
            </p:nvSpPr>
            <p:spPr>
              <a:xfrm rot="16200000">
                <a:off x="6051233" y="2445086"/>
                <a:ext cx="82554" cy="3528392"/>
              </a:xfrm>
              <a:prstGeom prst="can">
                <a:avLst>
                  <a:gd name="adj" fmla="val 74500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3" name="원통 19502"/>
              <p:cNvSpPr/>
              <p:nvPr/>
            </p:nvSpPr>
            <p:spPr>
              <a:xfrm rot="16200000">
                <a:off x="6050452" y="2123689"/>
                <a:ext cx="84117" cy="3528392"/>
              </a:xfrm>
              <a:prstGeom prst="can">
                <a:avLst>
                  <a:gd name="adj" fmla="val 7356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9504" name="원통 19503"/>
              <p:cNvSpPr/>
              <p:nvPr/>
            </p:nvSpPr>
            <p:spPr>
              <a:xfrm rot="16200000">
                <a:off x="6051233" y="1802291"/>
                <a:ext cx="82554" cy="3528337"/>
              </a:xfrm>
              <a:prstGeom prst="can">
                <a:avLst>
                  <a:gd name="adj" fmla="val 74499"/>
                </a:avLst>
              </a:prstGeom>
              <a:gradFill flip="xy" rotWithShape="1">
                <a:gsLst>
                  <a:gs pos="0">
                    <a:srgbClr val="FF9999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10800000" scaled="0"/>
                <a:tileRect r="50000"/>
              </a:gradFill>
              <a:ln w="9544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chemeClr val="tx1"/>
                  </a:solidFill>
                  <a:latin typeface="굴림"/>
                  <a:ea typeface="굴림"/>
                </a:endParaRPr>
              </a:p>
            </p:txBody>
          </p:sp>
        </p:grpSp>
      </p:grpSp>
      <p:sp>
        <p:nvSpPr>
          <p:cNvPr id="19461" name="제목 1"/>
          <p:cNvSpPr txBox="1"/>
          <p:nvPr/>
        </p:nvSpPr>
        <p:spPr>
          <a:xfrm>
            <a:off x="322263" y="0"/>
            <a:ext cx="83216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Surface  Area  &amp;  Pore Size Of Nano-Fibers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19462" name="TextBox 1946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A6835BA4-4CCD-4AAE-9C0D-29272F20F6BC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14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19688 -0.10926 " pathEditMode="relative" ptsTypes="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0481"/>
          <p:cNvSpPr txBox="1"/>
          <p:nvPr/>
        </p:nvSpPr>
        <p:spPr>
          <a:xfrm>
            <a:off x="71446" y="1142808"/>
            <a:ext cx="8999459" cy="5642537"/>
          </a:xfrm>
          <a:prstGeom prst="rect">
            <a:avLst/>
          </a:prstGeom>
          <a:solidFill>
            <a:srgbClr val="002060">
              <a:alpha val="71000"/>
            </a:srgbClr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rgbClr val="FFFFFF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20483" name="모서리가 둥근 직사각형 20482"/>
          <p:cNvSpPr/>
          <p:nvPr/>
        </p:nvSpPr>
        <p:spPr>
          <a:xfrm rot="21600000">
            <a:off x="468253" y="1412629"/>
            <a:ext cx="4102922" cy="5172721"/>
          </a:xfrm>
          <a:prstGeom prst="roundRect">
            <a:avLst>
              <a:gd name="adj" fmla="val 5989"/>
            </a:avLst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484" name="TextBox 20483"/>
          <p:cNvSpPr txBox="1"/>
          <p:nvPr/>
        </p:nvSpPr>
        <p:spPr>
          <a:xfrm>
            <a:off x="731711" y="6207578"/>
            <a:ext cx="3637851" cy="292037"/>
          </a:xfrm>
          <a:prstGeom prst="rect">
            <a:avLst/>
          </a:prstGeom>
          <a:gradFill flip="xy" rotWithShape="1">
            <a:gsLst>
              <a:gs pos="0">
                <a:srgbClr val="00297A">
                  <a:alpha val="100000"/>
                </a:srgbClr>
              </a:gs>
              <a:gs pos="100000">
                <a:srgbClr val="DCE2ED">
                  <a:alpha val="10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485" name="이등변 삼각형 20484"/>
          <p:cNvSpPr/>
          <p:nvPr/>
        </p:nvSpPr>
        <p:spPr>
          <a:xfrm rot="10800000">
            <a:off x="2261781" y="2795062"/>
            <a:ext cx="295218" cy="455526"/>
          </a:xfrm>
          <a:prstGeom prst="triangle">
            <a:avLst>
              <a:gd name="adj" fmla="val 50000"/>
            </a:avLst>
          </a:prstGeom>
          <a:gradFill flip="xy" rotWithShape="0">
            <a:gsLst>
              <a:gs pos="0">
                <a:srgbClr val="FFCC66">
                  <a:alpha val="100000"/>
                </a:srgbClr>
              </a:gs>
              <a:gs pos="100000">
                <a:srgbClr val="FFF2D8">
                  <a:alpha val="10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grpSp>
        <p:nvGrpSpPr>
          <p:cNvPr id="20486" name="Group 1"/>
          <p:cNvGrpSpPr/>
          <p:nvPr/>
        </p:nvGrpSpPr>
        <p:grpSpPr>
          <a:xfrm>
            <a:off x="1090395" y="3331580"/>
            <a:ext cx="2707819" cy="2880742"/>
            <a:chOff x="1090395" y="3331580"/>
            <a:chExt cx="2707819" cy="2880742"/>
          </a:xfrm>
        </p:grpSpPr>
        <p:grpSp>
          <p:nvGrpSpPr>
            <p:cNvPr id="20510" name="Group 1"/>
            <p:cNvGrpSpPr/>
            <p:nvPr/>
          </p:nvGrpSpPr>
          <p:grpSpPr>
            <a:xfrm>
              <a:off x="1090395" y="3331580"/>
              <a:ext cx="1363454" cy="2880742"/>
              <a:chOff x="1090395" y="3331580"/>
              <a:chExt cx="1363454" cy="2880742"/>
            </a:xfrm>
          </p:grpSpPr>
          <p:sp>
            <p:nvSpPr>
              <p:cNvPr id="20519" name="자유형 20518"/>
              <p:cNvSpPr/>
              <p:nvPr/>
            </p:nvSpPr>
            <p:spPr>
              <a:xfrm>
                <a:off x="1090395" y="3331580"/>
                <a:ext cx="1363454" cy="2880742"/>
              </a:xfrm>
              <a:custGeom>
                <a:avLst/>
                <a:gdLst>
                  <a:gd name="T0" fmla="*/ 680 w 680"/>
                  <a:gd name="T1" fmla="*/ 0 h 1089"/>
                  <a:gd name="T2" fmla="*/ 0 60000 65536"/>
                  <a:gd name="T3" fmla="*/ 272 w 680"/>
                  <a:gd name="T4" fmla="*/ 227 h 1089"/>
                  <a:gd name="T5" fmla="*/ 0 60000 65536"/>
                  <a:gd name="T6" fmla="*/ 9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0" name="자유형 20519"/>
              <p:cNvSpPr/>
              <p:nvPr/>
            </p:nvSpPr>
            <p:spPr>
              <a:xfrm>
                <a:off x="1271355" y="3331580"/>
                <a:ext cx="1182494" cy="2880742"/>
              </a:xfrm>
              <a:custGeom>
                <a:avLst/>
                <a:gdLst>
                  <a:gd name="T0" fmla="*/ 16 w 680"/>
                  <a:gd name="T1" fmla="*/ 0 h 1089"/>
                  <a:gd name="T2" fmla="*/ 0 60000 65536"/>
                  <a:gd name="T3" fmla="*/ 7 w 680"/>
                  <a:gd name="T4" fmla="*/ 227 h 1089"/>
                  <a:gd name="T5" fmla="*/ 0 60000 65536"/>
                  <a:gd name="T6" fmla="*/ 3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1" name="자유형 20520"/>
              <p:cNvSpPr/>
              <p:nvPr/>
            </p:nvSpPr>
            <p:spPr>
              <a:xfrm>
                <a:off x="1452316" y="3331580"/>
                <a:ext cx="1001533" cy="2880742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2" name="자유형 20521"/>
              <p:cNvSpPr/>
              <p:nvPr/>
            </p:nvSpPr>
            <p:spPr>
              <a:xfrm>
                <a:off x="1634839" y="3331580"/>
                <a:ext cx="819010" cy="2880742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3" name="자유형 20522"/>
              <p:cNvSpPr/>
              <p:nvPr/>
            </p:nvSpPr>
            <p:spPr>
              <a:xfrm>
                <a:off x="1817362" y="3331580"/>
                <a:ext cx="636487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4" name="자유형 20523"/>
              <p:cNvSpPr/>
              <p:nvPr/>
            </p:nvSpPr>
            <p:spPr>
              <a:xfrm>
                <a:off x="1999885" y="3331580"/>
                <a:ext cx="453963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5" name="자유형 20524"/>
              <p:cNvSpPr/>
              <p:nvPr/>
            </p:nvSpPr>
            <p:spPr>
              <a:xfrm>
                <a:off x="2180846" y="3331580"/>
                <a:ext cx="273003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11" name="Group 1"/>
            <p:cNvGrpSpPr/>
            <p:nvPr/>
          </p:nvGrpSpPr>
          <p:grpSpPr>
            <a:xfrm flipH="1">
              <a:off x="2433197" y="3331580"/>
              <a:ext cx="1365017" cy="2880742"/>
              <a:chOff x="2433197" y="3331580"/>
              <a:chExt cx="1365017" cy="2880742"/>
            </a:xfrm>
          </p:grpSpPr>
          <p:sp>
            <p:nvSpPr>
              <p:cNvPr id="20512" name="자유형 20511"/>
              <p:cNvSpPr/>
              <p:nvPr/>
            </p:nvSpPr>
            <p:spPr>
              <a:xfrm>
                <a:off x="2433197" y="3331580"/>
                <a:ext cx="1365017" cy="2880742"/>
              </a:xfrm>
              <a:custGeom>
                <a:avLst/>
                <a:gdLst>
                  <a:gd name="T0" fmla="*/ 680 w 680"/>
                  <a:gd name="T1" fmla="*/ 0 h 1089"/>
                  <a:gd name="T2" fmla="*/ 0 60000 65536"/>
                  <a:gd name="T3" fmla="*/ 272 w 680"/>
                  <a:gd name="T4" fmla="*/ 227 h 1089"/>
                  <a:gd name="T5" fmla="*/ 0 60000 65536"/>
                  <a:gd name="T6" fmla="*/ 9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3" name="자유형 20512"/>
              <p:cNvSpPr/>
              <p:nvPr/>
            </p:nvSpPr>
            <p:spPr>
              <a:xfrm>
                <a:off x="2615720" y="3331580"/>
                <a:ext cx="1182494" cy="2880742"/>
              </a:xfrm>
              <a:custGeom>
                <a:avLst/>
                <a:gdLst>
                  <a:gd name="T0" fmla="*/ 16 w 680"/>
                  <a:gd name="T1" fmla="*/ 0 h 1089"/>
                  <a:gd name="T2" fmla="*/ 0 60000 65536"/>
                  <a:gd name="T3" fmla="*/ 7 w 680"/>
                  <a:gd name="T4" fmla="*/ 227 h 1089"/>
                  <a:gd name="T5" fmla="*/ 0 60000 65536"/>
                  <a:gd name="T6" fmla="*/ 3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4" name="자유형 20513"/>
              <p:cNvSpPr/>
              <p:nvPr/>
            </p:nvSpPr>
            <p:spPr>
              <a:xfrm>
                <a:off x="2795062" y="3331580"/>
                <a:ext cx="1003152" cy="2880742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5" name="자유형 20514"/>
              <p:cNvSpPr/>
              <p:nvPr/>
            </p:nvSpPr>
            <p:spPr>
              <a:xfrm>
                <a:off x="2979204" y="3331580"/>
                <a:ext cx="819010" cy="2880742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6" name="자유형 20515"/>
              <p:cNvSpPr/>
              <p:nvPr/>
            </p:nvSpPr>
            <p:spPr>
              <a:xfrm>
                <a:off x="3161727" y="3331580"/>
                <a:ext cx="636487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7" name="자유형 20516"/>
              <p:cNvSpPr/>
              <p:nvPr/>
            </p:nvSpPr>
            <p:spPr>
              <a:xfrm>
                <a:off x="3344251" y="3331580"/>
                <a:ext cx="453963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8" name="자유형 20517"/>
              <p:cNvSpPr/>
              <p:nvPr/>
            </p:nvSpPr>
            <p:spPr>
              <a:xfrm>
                <a:off x="3525211" y="3331580"/>
                <a:ext cx="273003" cy="2880742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487" name="자유형 20486"/>
          <p:cNvSpPr/>
          <p:nvPr/>
        </p:nvSpPr>
        <p:spPr>
          <a:xfrm>
            <a:off x="1068179" y="3475980"/>
            <a:ext cx="2912558" cy="2701456"/>
          </a:xfrm>
          <a:custGeom>
            <a:avLst/>
            <a:gdLst>
              <a:gd name="T0" fmla="*/ -1 w 1376"/>
              <a:gd name="T1" fmla="*/ 0 h 1384"/>
              <a:gd name="T2" fmla="*/ 0 60000 65536"/>
              <a:gd name="T3" fmla="*/ -1 w 1376"/>
              <a:gd name="T4" fmla="*/ -1 h 1384"/>
              <a:gd name="T5" fmla="*/ 0 60000 65536"/>
              <a:gd name="T6" fmla="*/ -1 w 1376"/>
              <a:gd name="T7" fmla="*/ -1 h 1384"/>
              <a:gd name="T8" fmla="*/ 0 60000 65536"/>
              <a:gd name="T9" fmla="*/ -1 w 1376"/>
              <a:gd name="T10" fmla="*/ -1 h 1384"/>
              <a:gd name="T11" fmla="*/ 0 60000 65536"/>
              <a:gd name="T12" fmla="*/ -1 w 1376"/>
              <a:gd name="T13" fmla="*/ -1 h 1384"/>
              <a:gd name="T14" fmla="*/ 0 60000 65536"/>
              <a:gd name="T15" fmla="*/ -1 w 1376"/>
              <a:gd name="T16" fmla="*/ -1 h 1384"/>
              <a:gd name="T17" fmla="*/ 0 60000 65536"/>
              <a:gd name="T18" fmla="*/ -1 w 1376"/>
              <a:gd name="T19" fmla="*/ -1 h 1384"/>
              <a:gd name="T20" fmla="*/ 0 60000 65536"/>
              <a:gd name="T21" fmla="*/ -1 w 1376"/>
              <a:gd name="T22" fmla="*/ -1 h 1384"/>
              <a:gd name="T23" fmla="*/ 0 60000 65536"/>
              <a:gd name="T24" fmla="*/ -1 w 1376"/>
              <a:gd name="T25" fmla="*/ -1 h 1384"/>
              <a:gd name="T26" fmla="*/ 0 60000 65536"/>
              <a:gd name="T27" fmla="*/ -1 w 1376"/>
              <a:gd name="T28" fmla="*/ -1 h 1384"/>
              <a:gd name="T29" fmla="*/ 0 60000 65536"/>
              <a:gd name="T30" fmla="*/ -1 w 1376"/>
              <a:gd name="T31" fmla="*/ -1 h 1384"/>
              <a:gd name="T32" fmla="*/ 0 60000 65536"/>
              <a:gd name="T33" fmla="*/ -1 w 1376"/>
              <a:gd name="T34" fmla="*/ -1 h 1384"/>
              <a:gd name="T35" fmla="*/ 0 60000 65536"/>
              <a:gd name="T36" fmla="*/ -1 w 1376"/>
              <a:gd name="T37" fmla="*/ -1 h 1384"/>
              <a:gd name="T38" fmla="*/ 0 60000 65536"/>
              <a:gd name="T39" fmla="*/ -1 w 1376"/>
              <a:gd name="T40" fmla="*/ -1 h 1384"/>
              <a:gd name="T41" fmla="*/ 0 60000 65536"/>
              <a:gd name="T42" fmla="*/ -1 w 1376"/>
              <a:gd name="T43" fmla="*/ -1 h 1384"/>
              <a:gd name="T44" fmla="*/ 0 60000 65536"/>
              <a:gd name="T45" fmla="*/ -1 w 1376"/>
              <a:gd name="T46" fmla="*/ -1 h 1384"/>
              <a:gd name="T47" fmla="*/ 0 60000 65536"/>
              <a:gd name="T48" fmla="*/ -1 w 1376"/>
              <a:gd name="T49" fmla="*/ -1 h 1384"/>
              <a:gd name="T50" fmla="*/ 0 60000 65536"/>
              <a:gd name="T51" fmla="*/ -1 w 1376"/>
              <a:gd name="T52" fmla="*/ -1 h 1384"/>
              <a:gd name="T53" fmla="*/ 0 60000 65536"/>
              <a:gd name="T54" fmla="*/ -1 w 1376"/>
              <a:gd name="T55" fmla="*/ -1 h 1384"/>
              <a:gd name="T56" fmla="*/ 0 60000 65536"/>
              <a:gd name="T57" fmla="*/ -1 w 1376"/>
              <a:gd name="T58" fmla="*/ -1 h 1384"/>
              <a:gd name="T59" fmla="*/ 0 60000 65536"/>
              <a:gd name="T60" fmla="*/ -1 w 1376"/>
              <a:gd name="T61" fmla="*/ -1 h 1384"/>
              <a:gd name="T62" fmla="*/ 0 60000 65536"/>
              <a:gd name="T63" fmla="*/ -1 w 1376"/>
              <a:gd name="T64" fmla="*/ -1 h 1384"/>
              <a:gd name="T65" fmla="*/ 0 60000 65536"/>
              <a:gd name="T66" fmla="*/ -1 w 1376"/>
              <a:gd name="T67" fmla="*/ -1 h 1384"/>
              <a:gd name="T68" fmla="*/ 0 60000 65536"/>
              <a:gd name="T69" fmla="*/ -1 w 1376"/>
              <a:gd name="T70" fmla="*/ -1 h 1384"/>
              <a:gd name="T71" fmla="*/ 0 60000 65536"/>
              <a:gd name="T72" fmla="*/ -1 w 1376"/>
              <a:gd name="T73" fmla="*/ -1 h 1384"/>
              <a:gd name="T74" fmla="*/ 0 60000 65536"/>
              <a:gd name="T75" fmla="*/ -1 w 1376"/>
              <a:gd name="T76" fmla="*/ -1 h 1384"/>
              <a:gd name="T77" fmla="*/ 0 60000 65536"/>
              <a:gd name="T78" fmla="*/ 0 w 1376"/>
              <a:gd name="T79" fmla="*/ 0 h 1384"/>
              <a:gd name="T80" fmla="*/ 1376 w 1376"/>
              <a:gd name="T81" fmla="*/ 1384 h 1384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  <a:cxn ang="T53">
                <a:pos x="T51" y="T52"/>
              </a:cxn>
              <a:cxn ang="T56">
                <a:pos x="T54" y="T55"/>
              </a:cxn>
              <a:cxn ang="T59">
                <a:pos x="T57" y="T58"/>
              </a:cxn>
              <a:cxn ang="T62">
                <a:pos x="T60" y="T61"/>
              </a:cxn>
              <a:cxn ang="T65">
                <a:pos x="T63" y="T64"/>
              </a:cxn>
              <a:cxn ang="T68">
                <a:pos x="T66" y="T67"/>
              </a:cxn>
              <a:cxn ang="T71">
                <a:pos x="T69" y="T70"/>
              </a:cxn>
              <a:cxn ang="T74">
                <a:pos x="T72" y="T73"/>
              </a:cxn>
              <a:cxn ang="T77">
                <a:pos x="T75" y="T76"/>
              </a:cxn>
            </a:cxnLst>
            <a:rect l="T78" t="T79" r="T80" b="T81"/>
            <a:pathLst>
              <a:path w="1376" h="1384">
                <a:moveTo>
                  <a:pt x="660" y="0"/>
                </a:moveTo>
                <a:cubicBezTo>
                  <a:pt x="661" y="14"/>
                  <a:pt x="665" y="58"/>
                  <a:pt x="660" y="82"/>
                </a:cubicBezTo>
                <a:cubicBezTo>
                  <a:pt x="655" y="106"/>
                  <a:pt x="647" y="122"/>
                  <a:pt x="630" y="142"/>
                </a:cubicBezTo>
                <a:cubicBezTo>
                  <a:pt x="613" y="162"/>
                  <a:pt x="571" y="187"/>
                  <a:pt x="559" y="205"/>
                </a:cubicBezTo>
                <a:cubicBezTo>
                  <a:pt x="547" y="223"/>
                  <a:pt x="513" y="235"/>
                  <a:pt x="559" y="250"/>
                </a:cubicBezTo>
                <a:cubicBezTo>
                  <a:pt x="605" y="265"/>
                  <a:pt x="794" y="280"/>
                  <a:pt x="832" y="295"/>
                </a:cubicBezTo>
                <a:cubicBezTo>
                  <a:pt x="870" y="310"/>
                  <a:pt x="846" y="326"/>
                  <a:pt x="786" y="341"/>
                </a:cubicBezTo>
                <a:cubicBezTo>
                  <a:pt x="726" y="356"/>
                  <a:pt x="522" y="371"/>
                  <a:pt x="469" y="386"/>
                </a:cubicBezTo>
                <a:cubicBezTo>
                  <a:pt x="416" y="401"/>
                  <a:pt x="386" y="416"/>
                  <a:pt x="469" y="431"/>
                </a:cubicBezTo>
                <a:cubicBezTo>
                  <a:pt x="552" y="446"/>
                  <a:pt x="983" y="462"/>
                  <a:pt x="968" y="477"/>
                </a:cubicBezTo>
                <a:cubicBezTo>
                  <a:pt x="953" y="492"/>
                  <a:pt x="371" y="507"/>
                  <a:pt x="378" y="522"/>
                </a:cubicBezTo>
                <a:cubicBezTo>
                  <a:pt x="385" y="537"/>
                  <a:pt x="1020" y="552"/>
                  <a:pt x="1013" y="567"/>
                </a:cubicBezTo>
                <a:cubicBezTo>
                  <a:pt x="1006" y="582"/>
                  <a:pt x="326" y="598"/>
                  <a:pt x="333" y="613"/>
                </a:cubicBezTo>
                <a:cubicBezTo>
                  <a:pt x="340" y="628"/>
                  <a:pt x="1066" y="643"/>
                  <a:pt x="1058" y="658"/>
                </a:cubicBezTo>
                <a:cubicBezTo>
                  <a:pt x="1050" y="673"/>
                  <a:pt x="287" y="689"/>
                  <a:pt x="287" y="704"/>
                </a:cubicBezTo>
                <a:cubicBezTo>
                  <a:pt x="287" y="719"/>
                  <a:pt x="1065" y="734"/>
                  <a:pt x="1058" y="749"/>
                </a:cubicBezTo>
                <a:cubicBezTo>
                  <a:pt x="1051" y="764"/>
                  <a:pt x="234" y="779"/>
                  <a:pt x="242" y="794"/>
                </a:cubicBezTo>
                <a:cubicBezTo>
                  <a:pt x="250" y="809"/>
                  <a:pt x="1111" y="825"/>
                  <a:pt x="1104" y="840"/>
                </a:cubicBezTo>
                <a:cubicBezTo>
                  <a:pt x="1097" y="855"/>
                  <a:pt x="190" y="870"/>
                  <a:pt x="197" y="885"/>
                </a:cubicBezTo>
                <a:cubicBezTo>
                  <a:pt x="204" y="900"/>
                  <a:pt x="1157" y="915"/>
                  <a:pt x="1149" y="930"/>
                </a:cubicBezTo>
                <a:cubicBezTo>
                  <a:pt x="1141" y="945"/>
                  <a:pt x="144" y="961"/>
                  <a:pt x="151" y="976"/>
                </a:cubicBezTo>
                <a:cubicBezTo>
                  <a:pt x="158" y="991"/>
                  <a:pt x="1201" y="998"/>
                  <a:pt x="1194" y="1021"/>
                </a:cubicBezTo>
                <a:cubicBezTo>
                  <a:pt x="1187" y="1044"/>
                  <a:pt x="91" y="1082"/>
                  <a:pt x="106" y="1112"/>
                </a:cubicBezTo>
                <a:cubicBezTo>
                  <a:pt x="121" y="1142"/>
                  <a:pt x="1300" y="1173"/>
                  <a:pt x="1285" y="1203"/>
                </a:cubicBezTo>
                <a:cubicBezTo>
                  <a:pt x="1270" y="1233"/>
                  <a:pt x="0" y="1263"/>
                  <a:pt x="15" y="1293"/>
                </a:cubicBezTo>
                <a:cubicBezTo>
                  <a:pt x="30" y="1323"/>
                  <a:pt x="703" y="1353"/>
                  <a:pt x="1376" y="1384"/>
                </a:cubicBezTo>
              </a:path>
            </a:pathLst>
          </a:custGeom>
          <a:noFill/>
          <a:ln w="9544" cap="flat" cmpd="sng" algn="ctr">
            <a:solidFill>
              <a:schemeClr val="tx1"/>
            </a:solidFill>
            <a:prstDash val="dash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488" name="타원 20487"/>
          <p:cNvSpPr/>
          <p:nvPr/>
        </p:nvSpPr>
        <p:spPr>
          <a:xfrm rot="5400000">
            <a:off x="2191954" y="2753813"/>
            <a:ext cx="431692" cy="330104"/>
          </a:xfrm>
          <a:prstGeom prst="ellipse">
            <a:avLst/>
          </a:prstGeom>
          <a:gradFill flip="xy" rotWithShape="1">
            <a:gsLst>
              <a:gs pos="0">
                <a:srgbClr val="FFFFFF">
                  <a:alpha val="100000"/>
                </a:srgbClr>
              </a:gs>
              <a:gs pos="100000">
                <a:srgbClr val="FFCC66">
                  <a:alpha val="100000"/>
                </a:srgbClr>
              </a:gs>
            </a:gsLst>
            <a:lin ang="10800000" scaled="0"/>
            <a:tileRect/>
          </a:gradFill>
          <a:ln w="19089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489" name="TextBox 20488"/>
          <p:cNvSpPr txBox="1"/>
          <p:nvPr/>
        </p:nvSpPr>
        <p:spPr>
          <a:xfrm>
            <a:off x="2261781" y="1904661"/>
            <a:ext cx="295218" cy="885656"/>
          </a:xfrm>
          <a:prstGeom prst="rect">
            <a:avLst/>
          </a:prstGeom>
          <a:gradFill flip="xy" rotWithShape="1">
            <a:gsLst>
              <a:gs pos="0">
                <a:srgbClr val="F9FBE4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10800000" scaled="0"/>
            <a:tileRect r="50000"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grpSp>
        <p:nvGrpSpPr>
          <p:cNvPr id="20490" name="Group 2"/>
          <p:cNvGrpSpPr/>
          <p:nvPr/>
        </p:nvGrpSpPr>
        <p:grpSpPr>
          <a:xfrm>
            <a:off x="1071361" y="2190335"/>
            <a:ext cx="1568193" cy="369846"/>
            <a:chOff x="1071361" y="2190335"/>
            <a:chExt cx="1568193" cy="369846"/>
          </a:xfrm>
        </p:grpSpPr>
        <p:cxnSp>
          <p:nvCxnSpPr>
            <p:cNvPr id="20507" name="직선 연결선 20506"/>
            <p:cNvCxnSpPr/>
            <p:nvPr/>
          </p:nvCxnSpPr>
          <p:spPr>
            <a:xfrm>
              <a:off x="1585608" y="2407800"/>
              <a:ext cx="755546" cy="1562"/>
            </a:xfrm>
            <a:prstGeom prst="line">
              <a:avLst/>
            </a:prstGeom>
            <a:ln w="12726" cap="flat" cmpd="sng" algn="ctr">
              <a:solidFill>
                <a:srgbClr val="FF0000"/>
              </a:solidFill>
              <a:prstDash val="solid"/>
              <a:round/>
              <a:headEnd w="med" len="med"/>
              <a:tailEnd w="med" len="med"/>
            </a:ln>
          </p:spPr>
        </p:cxnSp>
        <p:sp>
          <p:nvSpPr>
            <p:cNvPr id="20508" name="TextBox 20507"/>
            <p:cNvSpPr txBox="1"/>
            <p:nvPr/>
          </p:nvSpPr>
          <p:spPr>
            <a:xfrm>
              <a:off x="1071361" y="2190335"/>
              <a:ext cx="496775" cy="3698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800" b="0" i="0" baseline="0">
                  <a:solidFill>
                    <a:srgbClr val="FF0000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HV</a:t>
              </a:r>
            </a:p>
          </p:txBody>
        </p:sp>
        <p:sp>
          <p:nvSpPr>
            <p:cNvPr id="20509" name="TextBox 20508"/>
            <p:cNvSpPr txBox="1"/>
            <p:nvPr/>
          </p:nvSpPr>
          <p:spPr>
            <a:xfrm>
              <a:off x="2184028" y="2296667"/>
              <a:ext cx="455526" cy="182579"/>
            </a:xfrm>
            <a:prstGeom prst="rect">
              <a:avLst/>
            </a:prstGeom>
            <a:solidFill>
              <a:srgbClr val="FF0000"/>
            </a:solidFill>
            <a:ln w="9544" cap="flat" cmpd="sng" algn="ctr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20491" name="TextBox 20490"/>
          <p:cNvSpPr txBox="1"/>
          <p:nvPr/>
        </p:nvSpPr>
        <p:spPr>
          <a:xfrm rot="21600000">
            <a:off x="4858468" y="1412629"/>
            <a:ext cx="3815630" cy="50313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Drop</a:t>
            </a:r>
          </a:p>
        </p:txBody>
      </p:sp>
      <p:sp>
        <p:nvSpPr>
          <p:cNvPr id="20492" name="TextBox 20491"/>
          <p:cNvSpPr txBox="1"/>
          <p:nvPr/>
        </p:nvSpPr>
        <p:spPr>
          <a:xfrm rot="21600000">
            <a:off x="4858468" y="2191954"/>
            <a:ext cx="3815630" cy="50313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Charge</a:t>
            </a:r>
          </a:p>
        </p:txBody>
      </p:sp>
      <p:sp>
        <p:nvSpPr>
          <p:cNvPr id="20493" name="오른쪽 화살표 20492"/>
          <p:cNvSpPr/>
          <p:nvPr/>
        </p:nvSpPr>
        <p:spPr>
          <a:xfrm rot="5400000">
            <a:off x="6621855" y="1793528"/>
            <a:ext cx="288855" cy="549188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03D4A8">
                  <a:alpha val="100000"/>
                </a:srgbClr>
              </a:gs>
              <a:gs pos="75000">
                <a:srgbClr val="21D6E0">
                  <a:alpha val="100000"/>
                </a:srgbClr>
              </a:gs>
              <a:gs pos="25000">
                <a:srgbClr val="0087E6">
                  <a:alpha val="100000"/>
                </a:srgbClr>
              </a:gs>
              <a:gs pos="0">
                <a:srgbClr val="005CB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494" name="TextBox 20493"/>
          <p:cNvSpPr txBox="1"/>
          <p:nvPr/>
        </p:nvSpPr>
        <p:spPr>
          <a:xfrm rot="21600000">
            <a:off x="4858468" y="2972841"/>
            <a:ext cx="3815630" cy="50313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Taylor cone</a:t>
            </a:r>
          </a:p>
        </p:txBody>
      </p:sp>
      <p:sp>
        <p:nvSpPr>
          <p:cNvPr id="20495" name="오른쪽 화살표 20494"/>
          <p:cNvSpPr/>
          <p:nvPr/>
        </p:nvSpPr>
        <p:spPr>
          <a:xfrm rot="5400000">
            <a:off x="6621855" y="2579216"/>
            <a:ext cx="288855" cy="549188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03D4A8">
                  <a:alpha val="100000"/>
                </a:srgbClr>
              </a:gs>
              <a:gs pos="75000">
                <a:srgbClr val="21D6E0">
                  <a:alpha val="100000"/>
                </a:srgbClr>
              </a:gs>
              <a:gs pos="25000">
                <a:srgbClr val="0087E6">
                  <a:alpha val="100000"/>
                </a:srgbClr>
              </a:gs>
              <a:gs pos="0">
                <a:srgbClr val="005CB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496" name="TextBox 20495"/>
          <p:cNvSpPr txBox="1"/>
          <p:nvPr/>
        </p:nvSpPr>
        <p:spPr>
          <a:xfrm rot="21600000">
            <a:off x="4858468" y="3753728"/>
            <a:ext cx="3815630" cy="503194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Jet</a:t>
            </a:r>
          </a:p>
        </p:txBody>
      </p:sp>
      <p:sp>
        <p:nvSpPr>
          <p:cNvPr id="20497" name="오른쪽 화살표 20496"/>
          <p:cNvSpPr/>
          <p:nvPr/>
        </p:nvSpPr>
        <p:spPr>
          <a:xfrm rot="5400000">
            <a:off x="6621800" y="3364903"/>
            <a:ext cx="288967" cy="549132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03D4A8">
                  <a:alpha val="100000"/>
                </a:srgbClr>
              </a:gs>
              <a:gs pos="75000">
                <a:srgbClr val="21D6E0">
                  <a:alpha val="100000"/>
                </a:srgbClr>
              </a:gs>
              <a:gs pos="25000">
                <a:srgbClr val="0087E6">
                  <a:alpha val="100000"/>
                </a:srgbClr>
              </a:gs>
              <a:gs pos="0">
                <a:srgbClr val="005CB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498" name="TextBox 20497"/>
          <p:cNvSpPr txBox="1"/>
          <p:nvPr/>
        </p:nvSpPr>
        <p:spPr>
          <a:xfrm rot="21600000">
            <a:off x="4858468" y="4534671"/>
            <a:ext cx="3815630" cy="50313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Spraying, Splitting, Whipping</a:t>
            </a:r>
          </a:p>
        </p:txBody>
      </p:sp>
      <p:sp>
        <p:nvSpPr>
          <p:cNvPr id="20499" name="오른쪽 화살표 20498"/>
          <p:cNvSpPr/>
          <p:nvPr/>
        </p:nvSpPr>
        <p:spPr>
          <a:xfrm rot="5400000">
            <a:off x="6621855" y="4150535"/>
            <a:ext cx="288855" cy="549188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03D4A8">
                  <a:alpha val="100000"/>
                </a:srgbClr>
              </a:gs>
              <a:gs pos="75000">
                <a:srgbClr val="21D6E0">
                  <a:alpha val="100000"/>
                </a:srgbClr>
              </a:gs>
              <a:gs pos="25000">
                <a:srgbClr val="0087E6">
                  <a:alpha val="100000"/>
                </a:srgbClr>
              </a:gs>
              <a:gs pos="0">
                <a:srgbClr val="005CB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500" name="TextBox 20499"/>
          <p:cNvSpPr txBox="1"/>
          <p:nvPr/>
        </p:nvSpPr>
        <p:spPr>
          <a:xfrm rot="21600000">
            <a:off x="4858468" y="5315558"/>
            <a:ext cx="3815630" cy="50313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Collector</a:t>
            </a:r>
          </a:p>
        </p:txBody>
      </p:sp>
      <p:sp>
        <p:nvSpPr>
          <p:cNvPr id="20501" name="오른쪽 화살표 20500"/>
          <p:cNvSpPr/>
          <p:nvPr/>
        </p:nvSpPr>
        <p:spPr>
          <a:xfrm rot="5400000">
            <a:off x="6621855" y="4936222"/>
            <a:ext cx="288855" cy="549188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03D4A8">
                  <a:alpha val="100000"/>
                </a:srgbClr>
              </a:gs>
              <a:gs pos="75000">
                <a:srgbClr val="21D6E0">
                  <a:alpha val="100000"/>
                </a:srgbClr>
              </a:gs>
              <a:gs pos="25000">
                <a:srgbClr val="0087E6">
                  <a:alpha val="100000"/>
                </a:srgbClr>
              </a:gs>
              <a:gs pos="0">
                <a:srgbClr val="005CB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502" name="TextBox 20501"/>
          <p:cNvSpPr txBox="1"/>
          <p:nvPr/>
        </p:nvSpPr>
        <p:spPr>
          <a:xfrm rot="21600000">
            <a:off x="4858468" y="6096501"/>
            <a:ext cx="3815630" cy="503139"/>
          </a:xfrm>
          <a:prstGeom prst="rect">
            <a:avLst/>
          </a:prstGeom>
          <a:solidFill>
            <a:schemeClr val="accent2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Electrospinning</a:t>
            </a:r>
          </a:p>
        </p:txBody>
      </p:sp>
      <p:sp>
        <p:nvSpPr>
          <p:cNvPr id="20503" name="오른쪽 화살표 20502"/>
          <p:cNvSpPr/>
          <p:nvPr/>
        </p:nvSpPr>
        <p:spPr>
          <a:xfrm rot="5400000">
            <a:off x="6621855" y="5723472"/>
            <a:ext cx="288855" cy="549188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100000">
                <a:srgbClr val="FF3399">
                  <a:alpha val="100000"/>
                </a:srgbClr>
              </a:gs>
              <a:gs pos="75000">
                <a:srgbClr val="FF6633">
                  <a:alpha val="100000"/>
                </a:srgbClr>
              </a:gs>
              <a:gs pos="50000">
                <a:srgbClr val="FFFF00">
                  <a:alpha val="100000"/>
                </a:srgbClr>
              </a:gs>
              <a:gs pos="25000">
                <a:srgbClr val="01A78F">
                  <a:alpha val="100000"/>
                </a:srgbClr>
              </a:gs>
              <a:gs pos="0">
                <a:srgbClr val="3366FF">
                  <a:alpha val="100000"/>
                </a:srgbClr>
              </a:gs>
            </a:gsLst>
            <a:lin ang="10800000" scaled="0"/>
            <a:tileRect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ctr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504" name="폭발 1 20503"/>
          <p:cNvSpPr/>
          <p:nvPr/>
        </p:nvSpPr>
        <p:spPr>
          <a:xfrm>
            <a:off x="2320501" y="3231555"/>
            <a:ext cx="215846" cy="215846"/>
          </a:xfrm>
          <a:prstGeom prst="irregularSeal1">
            <a:avLst/>
          </a:prstGeom>
          <a:solidFill>
            <a:srgbClr val="FFDC00"/>
          </a:solidFill>
          <a:ln w="19089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505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BASIC  PRINCIPLE  OF ELECTRO-SPINNING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0506" name="TextBox 20505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17170E4C-9404-4A9A-A6C4-CCFB871EFCBF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15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 autoUpdateAnimBg="0"/>
      <p:bldP spid="20488" grpId="0" animBg="1" autoUpdateAnimBg="0"/>
      <p:bldP spid="20488" grpId="1" animBg="1" autoUpdateAnimBg="0"/>
      <p:bldP spid="20491" grpId="0" animBg="1" autoUpdateAnimBg="0"/>
      <p:bldP spid="2050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1505"/>
          <p:cNvSpPr txBox="1"/>
          <p:nvPr/>
        </p:nvSpPr>
        <p:spPr>
          <a:xfrm rot="21600000">
            <a:off x="4787022" y="1891934"/>
            <a:ext cx="3671230" cy="4607680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72070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1507" name="TextBox 21506"/>
          <p:cNvSpPr txBox="1"/>
          <p:nvPr/>
        </p:nvSpPr>
        <p:spPr>
          <a:xfrm rot="21600000">
            <a:off x="606289" y="1891934"/>
            <a:ext cx="3671230" cy="4607680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72070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21508" name="그림 21507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77736" y="2252237"/>
            <a:ext cx="3442657" cy="39172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1509" name="그림 21508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5106075" y="1930058"/>
            <a:ext cx="3153745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1510" name="TextBox 21509"/>
          <p:cNvSpPr txBox="1"/>
          <p:nvPr/>
        </p:nvSpPr>
        <p:spPr>
          <a:xfrm rot="21600000">
            <a:off x="517428" y="1388795"/>
            <a:ext cx="419022" cy="719041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Bookman Old Style"/>
                <a:ea typeface="Bookman Old Style"/>
                <a:sym typeface="Bookman Old Style"/>
              </a:rPr>
              <a:t>1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Bookman Old Style"/>
              <a:ea typeface="Bookman Old Style"/>
              <a:sym typeface="Bookman Old Style"/>
            </a:endParaRPr>
          </a:p>
        </p:txBody>
      </p:sp>
      <p:sp>
        <p:nvSpPr>
          <p:cNvPr id="21511" name="TextBox 21510"/>
          <p:cNvSpPr txBox="1"/>
          <p:nvPr/>
        </p:nvSpPr>
        <p:spPr>
          <a:xfrm rot="21600000">
            <a:off x="4642566" y="1388795"/>
            <a:ext cx="419022" cy="719041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Bookman Old Style"/>
                <a:ea typeface="Bookman Old Style"/>
                <a:sym typeface="Bookman Old Style"/>
              </a:rPr>
              <a:t>2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Bookman Old Style"/>
              <a:ea typeface="Bookman Old Style"/>
              <a:sym typeface="Bookman Old Style"/>
            </a:endParaRPr>
          </a:p>
        </p:txBody>
      </p:sp>
      <p:sp>
        <p:nvSpPr>
          <p:cNvPr id="21512" name="TextBox 21511"/>
          <p:cNvSpPr txBox="1"/>
          <p:nvPr/>
        </p:nvSpPr>
        <p:spPr>
          <a:xfrm>
            <a:off x="971392" y="1388795"/>
            <a:ext cx="3526774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Classical E-spin</a:t>
            </a:r>
          </a:p>
        </p:txBody>
      </p:sp>
      <p:sp>
        <p:nvSpPr>
          <p:cNvPr id="21513" name="TextBox 21512"/>
          <p:cNvSpPr txBox="1"/>
          <p:nvPr/>
        </p:nvSpPr>
        <p:spPr>
          <a:xfrm>
            <a:off x="5074315" y="1388795"/>
            <a:ext cx="4066418" cy="3698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Multiple Classical E-spin(over 80%)</a:t>
            </a:r>
          </a:p>
        </p:txBody>
      </p:sp>
      <p:sp>
        <p:nvSpPr>
          <p:cNvPr id="21514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Methods(Patents) of Electro-Spinnings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1515" name="TextBox 21514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825A777C-6C90-42B5-89ED-4CE080D6CEBC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16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/>
          <p:nvPr/>
        </p:nvGrpSpPr>
        <p:grpSpPr>
          <a:xfrm>
            <a:off x="611090" y="1820544"/>
            <a:ext cx="3815630" cy="4679071"/>
            <a:chOff x="611090" y="1820544"/>
            <a:chExt cx="3815629" cy="4679072"/>
          </a:xfrm>
        </p:grpSpPr>
        <p:sp>
          <p:nvSpPr>
            <p:cNvPr id="22545" name="TextBox 22544"/>
            <p:cNvSpPr txBox="1"/>
            <p:nvPr/>
          </p:nvSpPr>
          <p:spPr>
            <a:xfrm rot="21600000">
              <a:off x="611090" y="1820544"/>
              <a:ext cx="3815630" cy="4679071"/>
            </a:xfrm>
            <a:prstGeom prst="rect">
              <a:avLst/>
            </a:prstGeom>
            <a:solidFill>
              <a:schemeClr val="bg1"/>
            </a:solidFill>
            <a:ln w="19089" cap="flat" cmpd="sng" algn="ctr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  <a:effectLst>
              <a:outerShdw dist="72070" dir="2700000" algn="br">
                <a:srgbClr val="0029AC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22546" name="그림 22545"/>
            <p:cNvPicPr/>
            <p:nvPr/>
          </p:nvPicPr>
          <p:blipFill rotWithShape="1">
            <a:blip r:embed="rId2">
              <a:lum/>
            </a:blip>
            <a:stretch>
              <a:fillRect/>
            </a:stretch>
          </p:blipFill>
          <p:spPr>
            <a:xfrm>
              <a:off x="739638" y="1879264"/>
              <a:ext cx="3612510" cy="44965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22531" name="Group 2"/>
          <p:cNvGrpSpPr/>
          <p:nvPr/>
        </p:nvGrpSpPr>
        <p:grpSpPr>
          <a:xfrm>
            <a:off x="5291780" y="1820544"/>
            <a:ext cx="3023635" cy="1942728"/>
            <a:chOff x="5291780" y="1820544"/>
            <a:chExt cx="3023635" cy="1942728"/>
          </a:xfrm>
        </p:grpSpPr>
        <p:sp>
          <p:nvSpPr>
            <p:cNvPr id="22543" name="TextBox 22542"/>
            <p:cNvSpPr txBox="1"/>
            <p:nvPr/>
          </p:nvSpPr>
          <p:spPr>
            <a:xfrm rot="21600000">
              <a:off x="5291780" y="1820544"/>
              <a:ext cx="3023635" cy="1942728"/>
            </a:xfrm>
            <a:prstGeom prst="rect">
              <a:avLst/>
            </a:prstGeom>
            <a:solidFill>
              <a:schemeClr val="bg1"/>
            </a:solidFill>
            <a:ln w="19089" cap="flat" cmpd="sng" algn="ctr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  <a:effectLst>
              <a:outerShdw dist="72070" dir="2700000" algn="br">
                <a:srgbClr val="0029AC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22544" name="그림 22543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5352063" y="1871338"/>
              <a:ext cx="2852219" cy="181574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sp>
        <p:nvSpPr>
          <p:cNvPr id="22532" name="TextBox 22531"/>
          <p:cNvSpPr txBox="1"/>
          <p:nvPr/>
        </p:nvSpPr>
        <p:spPr>
          <a:xfrm rot="21600000">
            <a:off x="517428" y="1388795"/>
            <a:ext cx="419022" cy="719041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맑은 고딕"/>
                <a:ea typeface="맑은 고딕"/>
                <a:sym typeface="맑은 고딕"/>
              </a:rPr>
              <a:t>3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맑은 고딕"/>
              <a:ea typeface="맑은 고딕"/>
              <a:sym typeface="맑은 고딕"/>
            </a:endParaRPr>
          </a:p>
        </p:txBody>
      </p:sp>
      <p:sp>
        <p:nvSpPr>
          <p:cNvPr id="22533" name="TextBox 22532"/>
          <p:cNvSpPr txBox="1"/>
          <p:nvPr/>
        </p:nvSpPr>
        <p:spPr>
          <a:xfrm rot="21600000">
            <a:off x="4642566" y="1388795"/>
            <a:ext cx="419022" cy="719041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맑은 고딕"/>
                <a:ea typeface="맑은 고딕"/>
                <a:sym typeface="맑은 고딕"/>
              </a:rPr>
              <a:t>4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맑은 고딕"/>
              <a:ea typeface="맑은 고딕"/>
              <a:sym typeface="맑은 고딕"/>
            </a:endParaRPr>
          </a:p>
        </p:txBody>
      </p:sp>
      <p:sp>
        <p:nvSpPr>
          <p:cNvPr id="22534" name="TextBox 22533"/>
          <p:cNvSpPr txBox="1"/>
          <p:nvPr/>
        </p:nvSpPr>
        <p:spPr>
          <a:xfrm>
            <a:off x="971392" y="1388795"/>
            <a:ext cx="3526774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Upward type Classical E-spin</a:t>
            </a:r>
          </a:p>
        </p:txBody>
      </p:sp>
      <p:sp>
        <p:nvSpPr>
          <p:cNvPr id="22535" name="TextBox 22534"/>
          <p:cNvSpPr txBox="1"/>
          <p:nvPr/>
        </p:nvSpPr>
        <p:spPr>
          <a:xfrm>
            <a:off x="5218771" y="1388795"/>
            <a:ext cx="3455328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Rolling type Classical E-spin</a:t>
            </a:r>
          </a:p>
        </p:txBody>
      </p:sp>
      <p:grpSp>
        <p:nvGrpSpPr>
          <p:cNvPr id="22536" name="Group 3"/>
          <p:cNvGrpSpPr/>
          <p:nvPr/>
        </p:nvGrpSpPr>
        <p:grpSpPr>
          <a:xfrm>
            <a:off x="5291780" y="4555268"/>
            <a:ext cx="3023635" cy="1942784"/>
            <a:chOff x="5291780" y="4555268"/>
            <a:chExt cx="3023635" cy="1942784"/>
          </a:xfrm>
        </p:grpSpPr>
        <p:sp>
          <p:nvSpPr>
            <p:cNvPr id="22541" name="TextBox 22540"/>
            <p:cNvSpPr txBox="1"/>
            <p:nvPr/>
          </p:nvSpPr>
          <p:spPr>
            <a:xfrm rot="21600000">
              <a:off x="5291780" y="4555268"/>
              <a:ext cx="3023635" cy="1942784"/>
            </a:xfrm>
            <a:prstGeom prst="rect">
              <a:avLst/>
            </a:prstGeom>
            <a:solidFill>
              <a:schemeClr val="bg1"/>
            </a:solidFill>
            <a:ln w="19089" cap="flat" cmpd="sng" algn="ctr">
              <a:solidFill>
                <a:schemeClr val="tx1"/>
              </a:solidFill>
              <a:prstDash val="solid"/>
              <a:round/>
              <a:headEnd w="med" len="med"/>
              <a:tailEnd w="med" len="med"/>
            </a:ln>
            <a:effectLst>
              <a:outerShdw dist="72070" dir="2700000" algn="br">
                <a:srgbClr val="0029AC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22542" name="그림 22541" descr="다성분"/>
            <p:cNvPicPr/>
            <p:nvPr/>
          </p:nvPicPr>
          <p:blipFill rotWithShape="1">
            <a:blip r:embed="rId4">
              <a:lum/>
            </a:blip>
            <a:stretch>
              <a:fillRect/>
            </a:stretch>
          </p:blipFill>
          <p:spPr>
            <a:xfrm>
              <a:off x="5363170" y="4891791"/>
              <a:ext cx="2791936" cy="13919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sp>
        <p:nvSpPr>
          <p:cNvPr id="22537" name="TextBox 22536"/>
          <p:cNvSpPr txBox="1"/>
          <p:nvPr/>
        </p:nvSpPr>
        <p:spPr>
          <a:xfrm rot="21600000">
            <a:off x="4642566" y="4052128"/>
            <a:ext cx="419022" cy="719041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맑은 고딕"/>
                <a:ea typeface="맑은 고딕"/>
                <a:sym typeface="맑은 고딕"/>
              </a:rPr>
              <a:t>5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맑은 고딕"/>
              <a:ea typeface="맑은 고딕"/>
              <a:sym typeface="맑은 고딕"/>
            </a:endParaRPr>
          </a:p>
        </p:txBody>
      </p:sp>
      <p:sp>
        <p:nvSpPr>
          <p:cNvPr id="22538" name="TextBox 22537"/>
          <p:cNvSpPr txBox="1"/>
          <p:nvPr/>
        </p:nvSpPr>
        <p:spPr>
          <a:xfrm>
            <a:off x="5218771" y="4052128"/>
            <a:ext cx="3455328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Rolling type Classical E-spin</a:t>
            </a:r>
          </a:p>
        </p:txBody>
      </p:sp>
      <p:sp>
        <p:nvSpPr>
          <p:cNvPr id="22539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2540" name="TextBox 22539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741D025-014B-44D5-8580-F062C7CB3C91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17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3553"/>
          <p:cNvSpPr txBox="1"/>
          <p:nvPr/>
        </p:nvSpPr>
        <p:spPr>
          <a:xfrm rot="21600000">
            <a:off x="682480" y="1412629"/>
            <a:ext cx="7920171" cy="5158432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72070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23555" name="그림 23554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769665" y="1628476"/>
            <a:ext cx="4033095" cy="48711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3556" name="TextBox 23555"/>
          <p:cNvSpPr txBox="1"/>
          <p:nvPr/>
        </p:nvSpPr>
        <p:spPr>
          <a:xfrm rot="21600000">
            <a:off x="517428" y="1317405"/>
            <a:ext cx="419022" cy="718985"/>
          </a:xfrm>
          <a:prstGeom prst="rect">
            <a:avLst/>
          </a:prstGeom>
          <a:effectLst>
            <a:outerShdw dist="126142" dir="18900000" algn="br">
              <a:srgbClr val="000099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prstTxWarp prst="textDoubleWave1">
              <a:avLst>
                <a:gd name="adj1" fmla="val 0"/>
                <a:gd name="adj2" fmla="val 0"/>
              </a:avLst>
            </a:prstTxWarp>
            <a:noAutofit/>
          </a:bodyPr>
          <a:lstStyle/>
          <a:p>
            <a:pPr algn="l"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000099">
                      <a:alpha val="10000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gradFill rotWithShape="1">
                  <a:gsLst>
                    <a:gs pos="0">
                      <a:srgbClr val="005CBF">
                        <a:alpha val="100000"/>
                      </a:srgbClr>
                    </a:gs>
                    <a:gs pos="12500">
                      <a:srgbClr val="0087E6">
                        <a:alpha val="100000"/>
                      </a:srgbClr>
                    </a:gs>
                    <a:gs pos="37500">
                      <a:srgbClr val="21D6E0">
                        <a:alpha val="100000"/>
                      </a:srgbClr>
                    </a:gs>
                    <a:gs pos="50000">
                      <a:srgbClr val="03D4A8">
                        <a:alpha val="100000"/>
                      </a:srgbClr>
                    </a:gs>
                    <a:gs pos="62500">
                      <a:srgbClr val="21D6E0">
                        <a:alpha val="100000"/>
                      </a:srgbClr>
                    </a:gs>
                    <a:gs pos="87500">
                      <a:srgbClr val="0087E6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0"/>
                  <a:tileRect/>
                </a:gradFill>
                <a:effectLst>
                  <a:outerShdw dist="126142" dir="18900000" algn="br">
                    <a:srgbClr val="000099">
                      <a:alpha val="50000"/>
                    </a:srgbClr>
                  </a:outerShdw>
                </a:effectLst>
                <a:latin typeface="Bookman Old Style"/>
                <a:ea typeface="Bookman Old Style"/>
                <a:sym typeface="Bookman Old Style"/>
              </a:rPr>
              <a:t>6</a:t>
            </a:r>
            <a:endParaRPr lang="ko-KR" altLang="en-US" sz="3600" b="0" i="0" baseline="0">
              <a:gradFill rotWithShape="1">
                <a:gsLst>
                  <a:gs pos="0">
                    <a:srgbClr val="005CBF">
                      <a:alpha val="100000"/>
                    </a:srgbClr>
                  </a:gs>
                  <a:gs pos="12500">
                    <a:srgbClr val="0087E6">
                      <a:alpha val="100000"/>
                    </a:srgbClr>
                  </a:gs>
                  <a:gs pos="37500">
                    <a:srgbClr val="21D6E0">
                      <a:alpha val="100000"/>
                    </a:srgbClr>
                  </a:gs>
                  <a:gs pos="50000">
                    <a:srgbClr val="03D4A8">
                      <a:alpha val="100000"/>
                    </a:srgbClr>
                  </a:gs>
                  <a:gs pos="62500">
                    <a:srgbClr val="21D6E0">
                      <a:alpha val="100000"/>
                    </a:srgbClr>
                  </a:gs>
                  <a:gs pos="87500">
                    <a:srgbClr val="0087E6">
                      <a:alpha val="100000"/>
                    </a:srgbClr>
                  </a:gs>
                  <a:gs pos="100000">
                    <a:srgbClr val="005CBF">
                      <a:alpha val="100000"/>
                    </a:srgbClr>
                  </a:gs>
                </a:gsLst>
                <a:lin ang="5400000" scaled="0"/>
                <a:tileRect/>
              </a:gradFill>
              <a:latin typeface="Bookman Old Style"/>
              <a:ea typeface="Bookman Old Style"/>
              <a:sym typeface="Bookman Old Style"/>
            </a:endParaRPr>
          </a:p>
        </p:txBody>
      </p:sp>
      <p:sp>
        <p:nvSpPr>
          <p:cNvPr id="23557" name="TextBox 23556"/>
          <p:cNvSpPr txBox="1"/>
          <p:nvPr/>
        </p:nvSpPr>
        <p:spPr>
          <a:xfrm>
            <a:off x="538080" y="620579"/>
            <a:ext cx="8353483" cy="460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2400" b="1" i="0" baseline="0">
                <a:solidFill>
                  <a:schemeClr val="tx1"/>
                </a:solidFill>
                <a:latin typeface="굴림"/>
                <a:ea typeface="굴림"/>
              </a:rPr>
              <a:t>Modified Electro-blown spinning (E co.- D co.-C co.)</a:t>
            </a:r>
          </a:p>
        </p:txBody>
      </p:sp>
      <p:sp>
        <p:nvSpPr>
          <p:cNvPr id="23558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3559" name="TextBox 23558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A99C3B09-8C1A-455F-ADB7-9A2A985F1AED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18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4577"/>
          <p:cNvSpPr txBox="1"/>
          <p:nvPr/>
        </p:nvSpPr>
        <p:spPr>
          <a:xfrm rot="21600000">
            <a:off x="687281" y="1545922"/>
            <a:ext cx="3526774" cy="4093433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79" name="TextBox 24578"/>
          <p:cNvSpPr txBox="1"/>
          <p:nvPr/>
        </p:nvSpPr>
        <p:spPr>
          <a:xfrm>
            <a:off x="2371295" y="2217351"/>
            <a:ext cx="233317" cy="936450"/>
          </a:xfrm>
          <a:prstGeom prst="rect">
            <a:avLst/>
          </a:prstGeom>
          <a:gradFill flip="xy" rotWithShape="1">
            <a:gsLst>
              <a:gs pos="0">
                <a:srgbClr val="F9FBE4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10800000" scaled="0"/>
            <a:tileRect r="50000"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80" name="TextBox 24579"/>
          <p:cNvSpPr txBox="1"/>
          <p:nvPr/>
        </p:nvSpPr>
        <p:spPr>
          <a:xfrm>
            <a:off x="1047583" y="5218771"/>
            <a:ext cx="2879179" cy="287236"/>
          </a:xfrm>
          <a:prstGeom prst="rect">
            <a:avLst/>
          </a:prstGeom>
          <a:gradFill flip="xy" rotWithShape="1">
            <a:gsLst>
              <a:gs pos="0">
                <a:srgbClr val="00297A">
                  <a:alpha val="100000"/>
                </a:srgbClr>
              </a:gs>
              <a:gs pos="100000">
                <a:srgbClr val="DCE2ED">
                  <a:alpha val="10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81" name="이등변 삼각형 24580" descr="어두운 수직선"/>
          <p:cNvSpPr/>
          <p:nvPr/>
        </p:nvSpPr>
        <p:spPr>
          <a:xfrm rot="10800000">
            <a:off x="2371295" y="3152182"/>
            <a:ext cx="233317" cy="360302"/>
          </a:xfrm>
          <a:prstGeom prst="triangle">
            <a:avLst>
              <a:gd name="adj" fmla="val 50000"/>
            </a:avLst>
          </a:prstGeom>
          <a:pattFill prst="dkVert">
            <a:fgClr>
              <a:srgbClr val="FFFFCC"/>
            </a:fgClr>
            <a:bgClr>
              <a:srgbClr val="760000"/>
            </a:bgClr>
          </a:patt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grpSp>
        <p:nvGrpSpPr>
          <p:cNvPr id="24582" name="Group 1"/>
          <p:cNvGrpSpPr/>
          <p:nvPr/>
        </p:nvGrpSpPr>
        <p:grpSpPr>
          <a:xfrm>
            <a:off x="1406266" y="3490269"/>
            <a:ext cx="2142723" cy="1728501"/>
            <a:chOff x="1406266" y="3490270"/>
            <a:chExt cx="2142722" cy="1728501"/>
          </a:xfrm>
        </p:grpSpPr>
        <p:grpSp>
          <p:nvGrpSpPr>
            <p:cNvPr id="24625" name="Group 1"/>
            <p:cNvGrpSpPr/>
            <p:nvPr/>
          </p:nvGrpSpPr>
          <p:grpSpPr>
            <a:xfrm>
              <a:off x="1406266" y="3490270"/>
              <a:ext cx="1079287" cy="1728501"/>
              <a:chOff x="1406266" y="3490269"/>
              <a:chExt cx="1079287" cy="1728501"/>
            </a:xfrm>
          </p:grpSpPr>
          <p:sp>
            <p:nvSpPr>
              <p:cNvPr id="24634" name="자유형 24633"/>
              <p:cNvSpPr/>
              <p:nvPr/>
            </p:nvSpPr>
            <p:spPr>
              <a:xfrm>
                <a:off x="1406266" y="3490269"/>
                <a:ext cx="1079287" cy="1728501"/>
              </a:xfrm>
              <a:custGeom>
                <a:avLst/>
                <a:gdLst>
                  <a:gd name="T0" fmla="*/ 680 w 680"/>
                  <a:gd name="T1" fmla="*/ 0 h 1089"/>
                  <a:gd name="T2" fmla="*/ 0 60000 65536"/>
                  <a:gd name="T3" fmla="*/ 272 w 680"/>
                  <a:gd name="T4" fmla="*/ 227 h 1089"/>
                  <a:gd name="T5" fmla="*/ 0 60000 65536"/>
                  <a:gd name="T6" fmla="*/ 9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5" name="자유형 24634"/>
              <p:cNvSpPr/>
              <p:nvPr/>
            </p:nvSpPr>
            <p:spPr>
              <a:xfrm>
                <a:off x="1550722" y="3490269"/>
                <a:ext cx="934831" cy="1728501"/>
              </a:xfrm>
              <a:custGeom>
                <a:avLst/>
                <a:gdLst>
                  <a:gd name="T0" fmla="*/ 16 w 680"/>
                  <a:gd name="T1" fmla="*/ 0 h 1089"/>
                  <a:gd name="T2" fmla="*/ 0 60000 65536"/>
                  <a:gd name="T3" fmla="*/ 7 w 680"/>
                  <a:gd name="T4" fmla="*/ 227 h 1089"/>
                  <a:gd name="T5" fmla="*/ 0 60000 65536"/>
                  <a:gd name="T6" fmla="*/ 3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6" name="자유형 24635"/>
              <p:cNvSpPr/>
              <p:nvPr/>
            </p:nvSpPr>
            <p:spPr>
              <a:xfrm>
                <a:off x="1693559" y="3490269"/>
                <a:ext cx="791994" cy="1728501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7" name="자유형 24636"/>
              <p:cNvSpPr/>
              <p:nvPr/>
            </p:nvSpPr>
            <p:spPr>
              <a:xfrm>
                <a:off x="1838015" y="3490269"/>
                <a:ext cx="647539" cy="1728501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8" name="자유형 24637"/>
              <p:cNvSpPr/>
              <p:nvPr/>
            </p:nvSpPr>
            <p:spPr>
              <a:xfrm>
                <a:off x="1982415" y="3490269"/>
                <a:ext cx="503139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9" name="자유형 24638"/>
              <p:cNvSpPr/>
              <p:nvPr/>
            </p:nvSpPr>
            <p:spPr>
              <a:xfrm>
                <a:off x="2126870" y="3490269"/>
                <a:ext cx="358683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40" name="자유형 24639"/>
              <p:cNvSpPr/>
              <p:nvPr/>
            </p:nvSpPr>
            <p:spPr>
              <a:xfrm>
                <a:off x="2269708" y="3490269"/>
                <a:ext cx="215846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26" name="Group 1"/>
            <p:cNvGrpSpPr/>
            <p:nvPr/>
          </p:nvGrpSpPr>
          <p:grpSpPr>
            <a:xfrm flipH="1">
              <a:off x="2469702" y="3490270"/>
              <a:ext cx="1079287" cy="1728501"/>
              <a:chOff x="2469702" y="3490269"/>
              <a:chExt cx="1079287" cy="1728501"/>
            </a:xfrm>
          </p:grpSpPr>
          <p:sp>
            <p:nvSpPr>
              <p:cNvPr id="24627" name="자유형 24626"/>
              <p:cNvSpPr/>
              <p:nvPr/>
            </p:nvSpPr>
            <p:spPr>
              <a:xfrm>
                <a:off x="2469702" y="3490269"/>
                <a:ext cx="1079287" cy="1728501"/>
              </a:xfrm>
              <a:custGeom>
                <a:avLst/>
                <a:gdLst>
                  <a:gd name="T0" fmla="*/ 680 w 680"/>
                  <a:gd name="T1" fmla="*/ 0 h 1089"/>
                  <a:gd name="T2" fmla="*/ 0 60000 65536"/>
                  <a:gd name="T3" fmla="*/ 272 w 680"/>
                  <a:gd name="T4" fmla="*/ 227 h 1089"/>
                  <a:gd name="T5" fmla="*/ 0 60000 65536"/>
                  <a:gd name="T6" fmla="*/ 9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28" name="자유형 24627"/>
              <p:cNvSpPr/>
              <p:nvPr/>
            </p:nvSpPr>
            <p:spPr>
              <a:xfrm>
                <a:off x="2614158" y="3490269"/>
                <a:ext cx="934831" cy="1728501"/>
              </a:xfrm>
              <a:custGeom>
                <a:avLst/>
                <a:gdLst>
                  <a:gd name="T0" fmla="*/ 16 w 680"/>
                  <a:gd name="T1" fmla="*/ 0 h 1089"/>
                  <a:gd name="T2" fmla="*/ 0 60000 65536"/>
                  <a:gd name="T3" fmla="*/ 7 w 680"/>
                  <a:gd name="T4" fmla="*/ 227 h 1089"/>
                  <a:gd name="T5" fmla="*/ 0 60000 65536"/>
                  <a:gd name="T6" fmla="*/ 3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29" name="자유형 24628"/>
              <p:cNvSpPr/>
              <p:nvPr/>
            </p:nvSpPr>
            <p:spPr>
              <a:xfrm>
                <a:off x="2756994" y="3490269"/>
                <a:ext cx="791994" cy="1728501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0" name="자유형 24629"/>
              <p:cNvSpPr/>
              <p:nvPr/>
            </p:nvSpPr>
            <p:spPr>
              <a:xfrm>
                <a:off x="2901394" y="3490269"/>
                <a:ext cx="647594" cy="1728501"/>
              </a:xfrm>
              <a:custGeom>
                <a:avLst/>
                <a:gdLst>
                  <a:gd name="T0" fmla="*/ 1 w 680"/>
                  <a:gd name="T1" fmla="*/ 0 h 1089"/>
                  <a:gd name="T2" fmla="*/ 0 60000 65536"/>
                  <a:gd name="T3" fmla="*/ 1 w 680"/>
                  <a:gd name="T4" fmla="*/ 227 h 1089"/>
                  <a:gd name="T5" fmla="*/ 0 60000 65536"/>
                  <a:gd name="T6" fmla="*/ 1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1" name="자유형 24630"/>
              <p:cNvSpPr/>
              <p:nvPr/>
            </p:nvSpPr>
            <p:spPr>
              <a:xfrm>
                <a:off x="3045850" y="3490269"/>
                <a:ext cx="503139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2" name="자유형 24631"/>
              <p:cNvSpPr/>
              <p:nvPr/>
            </p:nvSpPr>
            <p:spPr>
              <a:xfrm>
                <a:off x="3190306" y="3490269"/>
                <a:ext cx="358683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3" name="자유형 24632"/>
              <p:cNvSpPr/>
              <p:nvPr/>
            </p:nvSpPr>
            <p:spPr>
              <a:xfrm>
                <a:off x="3333143" y="3490269"/>
                <a:ext cx="215846" cy="1728501"/>
              </a:xfrm>
              <a:custGeom>
                <a:avLst/>
                <a:gdLst>
                  <a:gd name="T0" fmla="*/ 0 w 680"/>
                  <a:gd name="T1" fmla="*/ 0 h 1089"/>
                  <a:gd name="T2" fmla="*/ 0 60000 65536"/>
                  <a:gd name="T3" fmla="*/ 0 w 680"/>
                  <a:gd name="T4" fmla="*/ 227 h 1089"/>
                  <a:gd name="T5" fmla="*/ 0 60000 65536"/>
                  <a:gd name="T6" fmla="*/ 0 w 680"/>
                  <a:gd name="T7" fmla="*/ 635 h 1089"/>
                  <a:gd name="T8" fmla="*/ 0 60000 65536"/>
                  <a:gd name="T9" fmla="*/ 0 w 680"/>
                  <a:gd name="T10" fmla="*/ 1089 h 1089"/>
                  <a:gd name="T11" fmla="*/ 0 60000 65536"/>
                  <a:gd name="T12" fmla="*/ 0 w 680"/>
                  <a:gd name="T13" fmla="*/ 0 h 1089"/>
                  <a:gd name="T14" fmla="*/ 680 w 680"/>
                  <a:gd name="T15" fmla="*/ 1089 h 1089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</a:cxnLst>
                <a:rect l="T12" t="T13" r="T14" b="T15"/>
                <a:pathLst>
                  <a:path w="680" h="1089">
                    <a:moveTo>
                      <a:pt x="680" y="0"/>
                    </a:moveTo>
                    <a:cubicBezTo>
                      <a:pt x="525" y="60"/>
                      <a:pt x="370" y="121"/>
                      <a:pt x="272" y="227"/>
                    </a:cubicBezTo>
                    <a:cubicBezTo>
                      <a:pt x="174" y="333"/>
                      <a:pt x="136" y="491"/>
                      <a:pt x="91" y="635"/>
                    </a:cubicBezTo>
                    <a:cubicBezTo>
                      <a:pt x="46" y="779"/>
                      <a:pt x="23" y="934"/>
                      <a:pt x="0" y="1089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583" name="자유형 24582"/>
          <p:cNvSpPr/>
          <p:nvPr/>
        </p:nvSpPr>
        <p:spPr>
          <a:xfrm>
            <a:off x="1384051" y="3347432"/>
            <a:ext cx="2304649" cy="1836396"/>
          </a:xfrm>
          <a:custGeom>
            <a:avLst/>
            <a:gdLst>
              <a:gd name="T0" fmla="*/ -1 w 1376"/>
              <a:gd name="T1" fmla="*/ 0 h 1384"/>
              <a:gd name="T2" fmla="*/ 0 60000 65536"/>
              <a:gd name="T3" fmla="*/ -1 w 1376"/>
              <a:gd name="T4" fmla="*/ -1 h 1384"/>
              <a:gd name="T5" fmla="*/ 0 60000 65536"/>
              <a:gd name="T6" fmla="*/ -1 w 1376"/>
              <a:gd name="T7" fmla="*/ -1 h 1384"/>
              <a:gd name="T8" fmla="*/ 0 60000 65536"/>
              <a:gd name="T9" fmla="*/ -1 w 1376"/>
              <a:gd name="T10" fmla="*/ -1 h 1384"/>
              <a:gd name="T11" fmla="*/ 0 60000 65536"/>
              <a:gd name="T12" fmla="*/ -1 w 1376"/>
              <a:gd name="T13" fmla="*/ -1 h 1384"/>
              <a:gd name="T14" fmla="*/ 0 60000 65536"/>
              <a:gd name="T15" fmla="*/ -1 w 1376"/>
              <a:gd name="T16" fmla="*/ -1 h 1384"/>
              <a:gd name="T17" fmla="*/ 0 60000 65536"/>
              <a:gd name="T18" fmla="*/ -1 w 1376"/>
              <a:gd name="T19" fmla="*/ -1 h 1384"/>
              <a:gd name="T20" fmla="*/ 0 60000 65536"/>
              <a:gd name="T21" fmla="*/ -1 w 1376"/>
              <a:gd name="T22" fmla="*/ -1 h 1384"/>
              <a:gd name="T23" fmla="*/ 0 60000 65536"/>
              <a:gd name="T24" fmla="*/ -1 w 1376"/>
              <a:gd name="T25" fmla="*/ -1 h 1384"/>
              <a:gd name="T26" fmla="*/ 0 60000 65536"/>
              <a:gd name="T27" fmla="*/ -1 w 1376"/>
              <a:gd name="T28" fmla="*/ -1 h 1384"/>
              <a:gd name="T29" fmla="*/ 0 60000 65536"/>
              <a:gd name="T30" fmla="*/ -1 w 1376"/>
              <a:gd name="T31" fmla="*/ -1 h 1384"/>
              <a:gd name="T32" fmla="*/ 0 60000 65536"/>
              <a:gd name="T33" fmla="*/ -1 w 1376"/>
              <a:gd name="T34" fmla="*/ -1 h 1384"/>
              <a:gd name="T35" fmla="*/ 0 60000 65536"/>
              <a:gd name="T36" fmla="*/ -1 w 1376"/>
              <a:gd name="T37" fmla="*/ -1 h 1384"/>
              <a:gd name="T38" fmla="*/ 0 60000 65536"/>
              <a:gd name="T39" fmla="*/ -1 w 1376"/>
              <a:gd name="T40" fmla="*/ -1 h 1384"/>
              <a:gd name="T41" fmla="*/ 0 60000 65536"/>
              <a:gd name="T42" fmla="*/ -1 w 1376"/>
              <a:gd name="T43" fmla="*/ -1 h 1384"/>
              <a:gd name="T44" fmla="*/ 0 60000 65536"/>
              <a:gd name="T45" fmla="*/ -1 w 1376"/>
              <a:gd name="T46" fmla="*/ -1 h 1384"/>
              <a:gd name="T47" fmla="*/ 0 60000 65536"/>
              <a:gd name="T48" fmla="*/ -1 w 1376"/>
              <a:gd name="T49" fmla="*/ -1 h 1384"/>
              <a:gd name="T50" fmla="*/ 0 60000 65536"/>
              <a:gd name="T51" fmla="*/ -1 w 1376"/>
              <a:gd name="T52" fmla="*/ -1 h 1384"/>
              <a:gd name="T53" fmla="*/ 0 60000 65536"/>
              <a:gd name="T54" fmla="*/ -1 w 1376"/>
              <a:gd name="T55" fmla="*/ -1 h 1384"/>
              <a:gd name="T56" fmla="*/ 0 60000 65536"/>
              <a:gd name="T57" fmla="*/ -1 w 1376"/>
              <a:gd name="T58" fmla="*/ -1 h 1384"/>
              <a:gd name="T59" fmla="*/ 0 60000 65536"/>
              <a:gd name="T60" fmla="*/ -1 w 1376"/>
              <a:gd name="T61" fmla="*/ -1 h 1384"/>
              <a:gd name="T62" fmla="*/ 0 60000 65536"/>
              <a:gd name="T63" fmla="*/ -1 w 1376"/>
              <a:gd name="T64" fmla="*/ -1 h 1384"/>
              <a:gd name="T65" fmla="*/ 0 60000 65536"/>
              <a:gd name="T66" fmla="*/ -1 w 1376"/>
              <a:gd name="T67" fmla="*/ -1 h 1384"/>
              <a:gd name="T68" fmla="*/ 0 60000 65536"/>
              <a:gd name="T69" fmla="*/ -1 w 1376"/>
              <a:gd name="T70" fmla="*/ -1 h 1384"/>
              <a:gd name="T71" fmla="*/ 0 60000 65536"/>
              <a:gd name="T72" fmla="*/ -1 w 1376"/>
              <a:gd name="T73" fmla="*/ -1 h 1384"/>
              <a:gd name="T74" fmla="*/ 0 60000 65536"/>
              <a:gd name="T75" fmla="*/ -1 w 1376"/>
              <a:gd name="T76" fmla="*/ -1 h 1384"/>
              <a:gd name="T77" fmla="*/ 0 60000 65536"/>
              <a:gd name="T78" fmla="*/ 0 w 1376"/>
              <a:gd name="T79" fmla="*/ 0 h 1384"/>
              <a:gd name="T80" fmla="*/ 1376 w 1376"/>
              <a:gd name="T81" fmla="*/ 1384 h 1384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  <a:cxn ang="T53">
                <a:pos x="T51" y="T52"/>
              </a:cxn>
              <a:cxn ang="T56">
                <a:pos x="T54" y="T55"/>
              </a:cxn>
              <a:cxn ang="T59">
                <a:pos x="T57" y="T58"/>
              </a:cxn>
              <a:cxn ang="T62">
                <a:pos x="T60" y="T61"/>
              </a:cxn>
              <a:cxn ang="T65">
                <a:pos x="T63" y="T64"/>
              </a:cxn>
              <a:cxn ang="T68">
                <a:pos x="T66" y="T67"/>
              </a:cxn>
              <a:cxn ang="T71">
                <a:pos x="T69" y="T70"/>
              </a:cxn>
              <a:cxn ang="T74">
                <a:pos x="T72" y="T73"/>
              </a:cxn>
              <a:cxn ang="T77">
                <a:pos x="T75" y="T76"/>
              </a:cxn>
            </a:cxnLst>
            <a:rect l="T78" t="T79" r="T80" b="T81"/>
            <a:pathLst>
              <a:path w="1376" h="1384">
                <a:moveTo>
                  <a:pt x="660" y="0"/>
                </a:moveTo>
                <a:cubicBezTo>
                  <a:pt x="661" y="14"/>
                  <a:pt x="665" y="58"/>
                  <a:pt x="660" y="82"/>
                </a:cubicBezTo>
                <a:cubicBezTo>
                  <a:pt x="655" y="106"/>
                  <a:pt x="647" y="122"/>
                  <a:pt x="630" y="142"/>
                </a:cubicBezTo>
                <a:cubicBezTo>
                  <a:pt x="613" y="162"/>
                  <a:pt x="571" y="187"/>
                  <a:pt x="559" y="205"/>
                </a:cubicBezTo>
                <a:cubicBezTo>
                  <a:pt x="547" y="223"/>
                  <a:pt x="513" y="235"/>
                  <a:pt x="559" y="250"/>
                </a:cubicBezTo>
                <a:cubicBezTo>
                  <a:pt x="605" y="265"/>
                  <a:pt x="794" y="280"/>
                  <a:pt x="832" y="295"/>
                </a:cubicBezTo>
                <a:cubicBezTo>
                  <a:pt x="870" y="310"/>
                  <a:pt x="846" y="326"/>
                  <a:pt x="786" y="341"/>
                </a:cubicBezTo>
                <a:cubicBezTo>
                  <a:pt x="726" y="356"/>
                  <a:pt x="522" y="371"/>
                  <a:pt x="469" y="386"/>
                </a:cubicBezTo>
                <a:cubicBezTo>
                  <a:pt x="416" y="401"/>
                  <a:pt x="386" y="416"/>
                  <a:pt x="469" y="431"/>
                </a:cubicBezTo>
                <a:cubicBezTo>
                  <a:pt x="552" y="446"/>
                  <a:pt x="983" y="462"/>
                  <a:pt x="968" y="477"/>
                </a:cubicBezTo>
                <a:cubicBezTo>
                  <a:pt x="953" y="492"/>
                  <a:pt x="371" y="507"/>
                  <a:pt x="378" y="522"/>
                </a:cubicBezTo>
                <a:cubicBezTo>
                  <a:pt x="385" y="537"/>
                  <a:pt x="1020" y="552"/>
                  <a:pt x="1013" y="567"/>
                </a:cubicBezTo>
                <a:cubicBezTo>
                  <a:pt x="1006" y="582"/>
                  <a:pt x="326" y="598"/>
                  <a:pt x="333" y="613"/>
                </a:cubicBezTo>
                <a:cubicBezTo>
                  <a:pt x="340" y="628"/>
                  <a:pt x="1066" y="643"/>
                  <a:pt x="1058" y="658"/>
                </a:cubicBezTo>
                <a:cubicBezTo>
                  <a:pt x="1050" y="673"/>
                  <a:pt x="287" y="689"/>
                  <a:pt x="287" y="704"/>
                </a:cubicBezTo>
                <a:cubicBezTo>
                  <a:pt x="287" y="719"/>
                  <a:pt x="1065" y="734"/>
                  <a:pt x="1058" y="749"/>
                </a:cubicBezTo>
                <a:cubicBezTo>
                  <a:pt x="1051" y="764"/>
                  <a:pt x="234" y="779"/>
                  <a:pt x="242" y="794"/>
                </a:cubicBezTo>
                <a:cubicBezTo>
                  <a:pt x="250" y="809"/>
                  <a:pt x="1111" y="825"/>
                  <a:pt x="1104" y="840"/>
                </a:cubicBezTo>
                <a:cubicBezTo>
                  <a:pt x="1097" y="855"/>
                  <a:pt x="190" y="870"/>
                  <a:pt x="197" y="885"/>
                </a:cubicBezTo>
                <a:cubicBezTo>
                  <a:pt x="204" y="900"/>
                  <a:pt x="1157" y="915"/>
                  <a:pt x="1149" y="930"/>
                </a:cubicBezTo>
                <a:cubicBezTo>
                  <a:pt x="1141" y="945"/>
                  <a:pt x="144" y="961"/>
                  <a:pt x="151" y="976"/>
                </a:cubicBezTo>
                <a:cubicBezTo>
                  <a:pt x="158" y="991"/>
                  <a:pt x="1201" y="998"/>
                  <a:pt x="1194" y="1021"/>
                </a:cubicBezTo>
                <a:cubicBezTo>
                  <a:pt x="1187" y="1044"/>
                  <a:pt x="91" y="1082"/>
                  <a:pt x="106" y="1112"/>
                </a:cubicBezTo>
                <a:cubicBezTo>
                  <a:pt x="121" y="1142"/>
                  <a:pt x="1300" y="1173"/>
                  <a:pt x="1285" y="1203"/>
                </a:cubicBezTo>
                <a:cubicBezTo>
                  <a:pt x="1270" y="1233"/>
                  <a:pt x="0" y="1263"/>
                  <a:pt x="15" y="1293"/>
                </a:cubicBezTo>
                <a:cubicBezTo>
                  <a:pt x="30" y="1323"/>
                  <a:pt x="703" y="1353"/>
                  <a:pt x="1376" y="1384"/>
                </a:cubicBezTo>
              </a:path>
            </a:pathLst>
          </a:custGeom>
          <a:noFill/>
          <a:ln w="9544" cap="flat" cmpd="sng" algn="ctr">
            <a:solidFill>
              <a:schemeClr val="tx1"/>
            </a:solidFill>
            <a:prstDash val="dash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4584" name="직선 연결선 24583"/>
          <p:cNvCxnSpPr/>
          <p:nvPr/>
        </p:nvCxnSpPr>
        <p:spPr>
          <a:xfrm>
            <a:off x="1695122" y="2771284"/>
            <a:ext cx="598419" cy="0"/>
          </a:xfrm>
          <a:prstGeom prst="line">
            <a:avLst/>
          </a:prstGeom>
          <a:ln w="12726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</p:cxnSp>
      <p:sp>
        <p:nvSpPr>
          <p:cNvPr id="24585" name="TextBox 24584"/>
          <p:cNvSpPr txBox="1"/>
          <p:nvPr/>
        </p:nvSpPr>
        <p:spPr>
          <a:xfrm>
            <a:off x="2304649" y="2698274"/>
            <a:ext cx="360302" cy="144399"/>
          </a:xfrm>
          <a:prstGeom prst="rect">
            <a:avLst/>
          </a:prstGeom>
          <a:solidFill>
            <a:srgbClr val="FF0000"/>
          </a:soli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86" name="TextBox 24585"/>
          <p:cNvSpPr txBox="1"/>
          <p:nvPr/>
        </p:nvSpPr>
        <p:spPr>
          <a:xfrm>
            <a:off x="1152296" y="2587142"/>
            <a:ext cx="517428" cy="3698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HV</a:t>
            </a:r>
          </a:p>
        </p:txBody>
      </p:sp>
      <p:sp>
        <p:nvSpPr>
          <p:cNvPr id="24587" name="TextBox 24586"/>
          <p:cNvSpPr txBox="1"/>
          <p:nvPr/>
        </p:nvSpPr>
        <p:spPr>
          <a:xfrm rot="21600000">
            <a:off x="4928296" y="1545922"/>
            <a:ext cx="3526774" cy="4093433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88" name="TextBox 24587"/>
          <p:cNvSpPr txBox="1"/>
          <p:nvPr/>
        </p:nvSpPr>
        <p:spPr>
          <a:xfrm>
            <a:off x="6612311" y="1906224"/>
            <a:ext cx="233317" cy="936450"/>
          </a:xfrm>
          <a:prstGeom prst="rect">
            <a:avLst/>
          </a:prstGeom>
          <a:gradFill flip="xy" rotWithShape="1">
            <a:gsLst>
              <a:gs pos="0">
                <a:srgbClr val="F9FBE4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10800000" scaled="0"/>
            <a:tileRect r="50000"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89" name="TextBox 24588"/>
          <p:cNvSpPr txBox="1"/>
          <p:nvPr/>
        </p:nvSpPr>
        <p:spPr>
          <a:xfrm>
            <a:off x="5288598" y="5218771"/>
            <a:ext cx="2879179" cy="287236"/>
          </a:xfrm>
          <a:prstGeom prst="rect">
            <a:avLst/>
          </a:prstGeom>
          <a:gradFill flip="xy" rotWithShape="1">
            <a:gsLst>
              <a:gs pos="0">
                <a:srgbClr val="00297A">
                  <a:alpha val="100000"/>
                </a:srgbClr>
              </a:gs>
              <a:gs pos="100000">
                <a:srgbClr val="DCE2ED">
                  <a:alpha val="10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cxnSp>
        <p:nvCxnSpPr>
          <p:cNvPr id="24590" name="직선 연결선 24589"/>
          <p:cNvCxnSpPr/>
          <p:nvPr/>
        </p:nvCxnSpPr>
        <p:spPr>
          <a:xfrm>
            <a:off x="5936193" y="2223658"/>
            <a:ext cx="598363" cy="0"/>
          </a:xfrm>
          <a:prstGeom prst="line">
            <a:avLst/>
          </a:prstGeom>
          <a:ln w="12726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</p:cxnSp>
      <p:sp>
        <p:nvSpPr>
          <p:cNvPr id="24591" name="TextBox 24590"/>
          <p:cNvSpPr txBox="1"/>
          <p:nvPr/>
        </p:nvSpPr>
        <p:spPr>
          <a:xfrm>
            <a:off x="5393312" y="2039572"/>
            <a:ext cx="517484" cy="3697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HV</a:t>
            </a:r>
          </a:p>
        </p:txBody>
      </p:sp>
      <p:sp>
        <p:nvSpPr>
          <p:cNvPr id="24592" name="TextBox 24591"/>
          <p:cNvSpPr txBox="1"/>
          <p:nvPr/>
        </p:nvSpPr>
        <p:spPr>
          <a:xfrm>
            <a:off x="6439332" y="1761824"/>
            <a:ext cx="576148" cy="936450"/>
          </a:xfrm>
          <a:prstGeom prst="rect">
            <a:avLst/>
          </a:prstGeom>
          <a:gradFill flip="xy" rotWithShape="1">
            <a:gsLst>
              <a:gs pos="0">
                <a:srgbClr val="A9B7E3">
                  <a:alpha val="100000"/>
                </a:srgbClr>
              </a:gs>
              <a:gs pos="100000">
                <a:srgbClr val="0029AC">
                  <a:alpha val="100000"/>
                </a:srgbClr>
              </a:gs>
            </a:gsLst>
            <a:lin ang="10800000" scaled="0"/>
            <a:tileRect r="50000"/>
          </a:gra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93" name="TextBox 24592"/>
          <p:cNvSpPr txBox="1"/>
          <p:nvPr/>
        </p:nvSpPr>
        <p:spPr>
          <a:xfrm>
            <a:off x="6367886" y="2122126"/>
            <a:ext cx="718985" cy="217409"/>
          </a:xfrm>
          <a:prstGeom prst="rect">
            <a:avLst/>
          </a:prstGeom>
          <a:solidFill>
            <a:srgbClr val="FF0000"/>
          </a:soli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grpSp>
        <p:nvGrpSpPr>
          <p:cNvPr id="24594" name="Group 2"/>
          <p:cNvGrpSpPr/>
          <p:nvPr/>
        </p:nvGrpSpPr>
        <p:grpSpPr>
          <a:xfrm>
            <a:off x="6439332" y="2725234"/>
            <a:ext cx="576148" cy="1125337"/>
            <a:chOff x="6439332" y="2725234"/>
            <a:chExt cx="576148" cy="1125337"/>
          </a:xfrm>
        </p:grpSpPr>
        <p:cxnSp>
          <p:nvCxnSpPr>
            <p:cNvPr id="24619" name="직선 연결선 24618"/>
            <p:cNvCxnSpPr/>
            <p:nvPr/>
          </p:nvCxnSpPr>
          <p:spPr>
            <a:xfrm>
              <a:off x="6439332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  <p:cxnSp>
          <p:nvCxnSpPr>
            <p:cNvPr id="24620" name="직선 연결선 24619"/>
            <p:cNvCxnSpPr/>
            <p:nvPr/>
          </p:nvCxnSpPr>
          <p:spPr>
            <a:xfrm>
              <a:off x="6510723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  <p:cxnSp>
          <p:nvCxnSpPr>
            <p:cNvPr id="24621" name="직선 연결선 24620"/>
            <p:cNvCxnSpPr/>
            <p:nvPr/>
          </p:nvCxnSpPr>
          <p:spPr>
            <a:xfrm>
              <a:off x="6583732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  <p:cxnSp>
          <p:nvCxnSpPr>
            <p:cNvPr id="24622" name="직선 연결선 24621"/>
            <p:cNvCxnSpPr/>
            <p:nvPr/>
          </p:nvCxnSpPr>
          <p:spPr>
            <a:xfrm>
              <a:off x="6871025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  <p:cxnSp>
          <p:nvCxnSpPr>
            <p:cNvPr id="24623" name="직선 연결선 24622"/>
            <p:cNvCxnSpPr/>
            <p:nvPr/>
          </p:nvCxnSpPr>
          <p:spPr>
            <a:xfrm>
              <a:off x="6942472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  <p:cxnSp>
          <p:nvCxnSpPr>
            <p:cNvPr id="24624" name="직선 연결선 24623"/>
            <p:cNvCxnSpPr/>
            <p:nvPr/>
          </p:nvCxnSpPr>
          <p:spPr>
            <a:xfrm>
              <a:off x="7015481" y="2725234"/>
              <a:ext cx="0" cy="1125337"/>
            </a:xfrm>
            <a:prstGeom prst="line">
              <a:avLst/>
            </a:prstGeom>
            <a:ln w="9544" cap="flat" cmpd="sng" algn="ctr">
              <a:solidFill>
                <a:srgbClr val="0029AC"/>
              </a:solidFill>
              <a:prstDash val="sysDot"/>
              <a:round/>
              <a:headEnd w="med" len="med"/>
              <a:tailEnd type="triangle" w="med" len="med"/>
            </a:ln>
          </p:spPr>
        </p:cxnSp>
      </p:grpSp>
      <p:grpSp>
        <p:nvGrpSpPr>
          <p:cNvPr id="24595" name="Group 3"/>
          <p:cNvGrpSpPr/>
          <p:nvPr/>
        </p:nvGrpSpPr>
        <p:grpSpPr>
          <a:xfrm>
            <a:off x="5863128" y="3561716"/>
            <a:ext cx="1728501" cy="1657054"/>
            <a:chOff x="5863128" y="3561716"/>
            <a:chExt cx="1728501" cy="1657055"/>
          </a:xfrm>
        </p:grpSpPr>
        <p:grpSp>
          <p:nvGrpSpPr>
            <p:cNvPr id="24605" name="Group 3"/>
            <p:cNvGrpSpPr/>
            <p:nvPr/>
          </p:nvGrpSpPr>
          <p:grpSpPr>
            <a:xfrm>
              <a:off x="5863128" y="3561716"/>
              <a:ext cx="865059" cy="1657054"/>
              <a:chOff x="5863128" y="3561716"/>
              <a:chExt cx="865060" cy="1657055"/>
            </a:xfrm>
          </p:grpSpPr>
          <p:sp>
            <p:nvSpPr>
              <p:cNvPr id="24613" name="자유형 24612"/>
              <p:cNvSpPr/>
              <p:nvPr/>
            </p:nvSpPr>
            <p:spPr>
              <a:xfrm>
                <a:off x="5863128" y="3561716"/>
                <a:ext cx="865059" cy="1657054"/>
              </a:xfrm>
              <a:custGeom>
                <a:avLst/>
                <a:gdLst>
                  <a:gd name="T0" fmla="*/ 545 w 545"/>
                  <a:gd name="T1" fmla="*/ 0 h 1044"/>
                  <a:gd name="T2" fmla="*/ 0 60000 65536"/>
                  <a:gd name="T3" fmla="*/ 522 w 545"/>
                  <a:gd name="T4" fmla="*/ 220 h 1044"/>
                  <a:gd name="T5" fmla="*/ 0 60000 65536"/>
                  <a:gd name="T6" fmla="*/ 408 w 545"/>
                  <a:gd name="T7" fmla="*/ 409 h 1044"/>
                  <a:gd name="T8" fmla="*/ 0 60000 65536"/>
                  <a:gd name="T9" fmla="*/ 9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4" name="자유형 24613"/>
              <p:cNvSpPr/>
              <p:nvPr/>
            </p:nvSpPr>
            <p:spPr>
              <a:xfrm>
                <a:off x="6007584" y="3561716"/>
                <a:ext cx="720604" cy="1657054"/>
              </a:xfrm>
              <a:custGeom>
                <a:avLst/>
                <a:gdLst>
                  <a:gd name="T0" fmla="*/ 5 w 545"/>
                  <a:gd name="T1" fmla="*/ 0 h 1044"/>
                  <a:gd name="T2" fmla="*/ 0 60000 65536"/>
                  <a:gd name="T3" fmla="*/ 4 w 545"/>
                  <a:gd name="T4" fmla="*/ 220 h 1044"/>
                  <a:gd name="T5" fmla="*/ 0 60000 65536"/>
                  <a:gd name="T6" fmla="*/ 3 w 545"/>
                  <a:gd name="T7" fmla="*/ 409 h 1044"/>
                  <a:gd name="T8" fmla="*/ 0 60000 65536"/>
                  <a:gd name="T9" fmla="*/ 2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5" name="자유형 24614"/>
              <p:cNvSpPr/>
              <p:nvPr/>
            </p:nvSpPr>
            <p:spPr>
              <a:xfrm>
                <a:off x="6152039" y="3561716"/>
                <a:ext cx="576148" cy="1657054"/>
              </a:xfrm>
              <a:custGeom>
                <a:avLst/>
                <a:gdLst>
                  <a:gd name="T0" fmla="*/ 1 w 545"/>
                  <a:gd name="T1" fmla="*/ 0 h 1044"/>
                  <a:gd name="T2" fmla="*/ 0 60000 65536"/>
                  <a:gd name="T3" fmla="*/ 1 w 545"/>
                  <a:gd name="T4" fmla="*/ 220 h 1044"/>
                  <a:gd name="T5" fmla="*/ 0 60000 65536"/>
                  <a:gd name="T6" fmla="*/ 1 w 545"/>
                  <a:gd name="T7" fmla="*/ 409 h 1044"/>
                  <a:gd name="T8" fmla="*/ 0 60000 65536"/>
                  <a:gd name="T9" fmla="*/ 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6" name="자유형 24615"/>
              <p:cNvSpPr/>
              <p:nvPr/>
            </p:nvSpPr>
            <p:spPr>
              <a:xfrm>
                <a:off x="6294876" y="3561716"/>
                <a:ext cx="433311" cy="1657054"/>
              </a:xfrm>
              <a:custGeom>
                <a:avLst/>
                <a:gdLst>
                  <a:gd name="T0" fmla="*/ 1 w 545"/>
                  <a:gd name="T1" fmla="*/ 0 h 1044"/>
                  <a:gd name="T2" fmla="*/ 0 60000 65536"/>
                  <a:gd name="T3" fmla="*/ 1 w 545"/>
                  <a:gd name="T4" fmla="*/ 220 h 1044"/>
                  <a:gd name="T5" fmla="*/ 0 60000 65536"/>
                  <a:gd name="T6" fmla="*/ 1 w 545"/>
                  <a:gd name="T7" fmla="*/ 409 h 1044"/>
                  <a:gd name="T8" fmla="*/ 0 60000 65536"/>
                  <a:gd name="T9" fmla="*/ 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7" name="자유형 24616"/>
              <p:cNvSpPr/>
              <p:nvPr/>
            </p:nvSpPr>
            <p:spPr>
              <a:xfrm>
                <a:off x="6439332" y="3561716"/>
                <a:ext cx="288855" cy="1657054"/>
              </a:xfrm>
              <a:custGeom>
                <a:avLst/>
                <a:gdLst>
                  <a:gd name="T0" fmla="*/ 0 w 545"/>
                  <a:gd name="T1" fmla="*/ 0 h 1044"/>
                  <a:gd name="T2" fmla="*/ 0 60000 65536"/>
                  <a:gd name="T3" fmla="*/ 0 w 545"/>
                  <a:gd name="T4" fmla="*/ 220 h 1044"/>
                  <a:gd name="T5" fmla="*/ 0 60000 65536"/>
                  <a:gd name="T6" fmla="*/ 0 w 545"/>
                  <a:gd name="T7" fmla="*/ 409 h 1044"/>
                  <a:gd name="T8" fmla="*/ 0 60000 65536"/>
                  <a:gd name="T9" fmla="*/ 0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8" name="자유형 24617"/>
              <p:cNvSpPr/>
              <p:nvPr/>
            </p:nvSpPr>
            <p:spPr>
              <a:xfrm>
                <a:off x="6583732" y="3561716"/>
                <a:ext cx="144455" cy="1657054"/>
              </a:xfrm>
              <a:custGeom>
                <a:avLst/>
                <a:gdLst>
                  <a:gd name="T0" fmla="*/ 0 w 545"/>
                  <a:gd name="T1" fmla="*/ 0 h 1044"/>
                  <a:gd name="T2" fmla="*/ 0 60000 65536"/>
                  <a:gd name="T3" fmla="*/ 0 w 545"/>
                  <a:gd name="T4" fmla="*/ 220 h 1044"/>
                  <a:gd name="T5" fmla="*/ 0 60000 65536"/>
                  <a:gd name="T6" fmla="*/ 0 w 545"/>
                  <a:gd name="T7" fmla="*/ 409 h 1044"/>
                  <a:gd name="T8" fmla="*/ 0 60000 65536"/>
                  <a:gd name="T9" fmla="*/ 0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06" name="Group 3"/>
            <p:cNvGrpSpPr/>
            <p:nvPr/>
          </p:nvGrpSpPr>
          <p:grpSpPr>
            <a:xfrm flipH="1">
              <a:off x="6726569" y="3561716"/>
              <a:ext cx="865059" cy="1657054"/>
              <a:chOff x="6726569" y="3561716"/>
              <a:chExt cx="865060" cy="1657055"/>
            </a:xfrm>
          </p:grpSpPr>
          <p:sp>
            <p:nvSpPr>
              <p:cNvPr id="24607" name="자유형 24606"/>
              <p:cNvSpPr/>
              <p:nvPr/>
            </p:nvSpPr>
            <p:spPr>
              <a:xfrm>
                <a:off x="6726569" y="3561716"/>
                <a:ext cx="865059" cy="1657054"/>
              </a:xfrm>
              <a:custGeom>
                <a:avLst/>
                <a:gdLst>
                  <a:gd name="T0" fmla="*/ 545 w 545"/>
                  <a:gd name="T1" fmla="*/ 0 h 1044"/>
                  <a:gd name="T2" fmla="*/ 0 60000 65536"/>
                  <a:gd name="T3" fmla="*/ 522 w 545"/>
                  <a:gd name="T4" fmla="*/ 220 h 1044"/>
                  <a:gd name="T5" fmla="*/ 0 60000 65536"/>
                  <a:gd name="T6" fmla="*/ 408 w 545"/>
                  <a:gd name="T7" fmla="*/ 409 h 1044"/>
                  <a:gd name="T8" fmla="*/ 0 60000 65536"/>
                  <a:gd name="T9" fmla="*/ 9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08" name="자유형 24607"/>
              <p:cNvSpPr/>
              <p:nvPr/>
            </p:nvSpPr>
            <p:spPr>
              <a:xfrm>
                <a:off x="6871025" y="3561716"/>
                <a:ext cx="720604" cy="1657054"/>
              </a:xfrm>
              <a:custGeom>
                <a:avLst/>
                <a:gdLst>
                  <a:gd name="T0" fmla="*/ 5 w 545"/>
                  <a:gd name="T1" fmla="*/ 0 h 1044"/>
                  <a:gd name="T2" fmla="*/ 0 60000 65536"/>
                  <a:gd name="T3" fmla="*/ 4 w 545"/>
                  <a:gd name="T4" fmla="*/ 220 h 1044"/>
                  <a:gd name="T5" fmla="*/ 0 60000 65536"/>
                  <a:gd name="T6" fmla="*/ 3 w 545"/>
                  <a:gd name="T7" fmla="*/ 409 h 1044"/>
                  <a:gd name="T8" fmla="*/ 0 60000 65536"/>
                  <a:gd name="T9" fmla="*/ 2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09" name="자유형 24608"/>
              <p:cNvSpPr/>
              <p:nvPr/>
            </p:nvSpPr>
            <p:spPr>
              <a:xfrm>
                <a:off x="7015481" y="3561716"/>
                <a:ext cx="576148" cy="1657054"/>
              </a:xfrm>
              <a:custGeom>
                <a:avLst/>
                <a:gdLst>
                  <a:gd name="T0" fmla="*/ 1 w 545"/>
                  <a:gd name="T1" fmla="*/ 0 h 1044"/>
                  <a:gd name="T2" fmla="*/ 0 60000 65536"/>
                  <a:gd name="T3" fmla="*/ 1 w 545"/>
                  <a:gd name="T4" fmla="*/ 220 h 1044"/>
                  <a:gd name="T5" fmla="*/ 0 60000 65536"/>
                  <a:gd name="T6" fmla="*/ 1 w 545"/>
                  <a:gd name="T7" fmla="*/ 409 h 1044"/>
                  <a:gd name="T8" fmla="*/ 0 60000 65536"/>
                  <a:gd name="T9" fmla="*/ 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0" name="자유형 24609"/>
              <p:cNvSpPr/>
              <p:nvPr/>
            </p:nvSpPr>
            <p:spPr>
              <a:xfrm>
                <a:off x="7158318" y="3561716"/>
                <a:ext cx="433311" cy="1657054"/>
              </a:xfrm>
              <a:custGeom>
                <a:avLst/>
                <a:gdLst>
                  <a:gd name="T0" fmla="*/ 1 w 545"/>
                  <a:gd name="T1" fmla="*/ 0 h 1044"/>
                  <a:gd name="T2" fmla="*/ 0 60000 65536"/>
                  <a:gd name="T3" fmla="*/ 1 w 545"/>
                  <a:gd name="T4" fmla="*/ 220 h 1044"/>
                  <a:gd name="T5" fmla="*/ 0 60000 65536"/>
                  <a:gd name="T6" fmla="*/ 1 w 545"/>
                  <a:gd name="T7" fmla="*/ 409 h 1044"/>
                  <a:gd name="T8" fmla="*/ 0 60000 65536"/>
                  <a:gd name="T9" fmla="*/ 1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1" name="자유형 24610"/>
              <p:cNvSpPr/>
              <p:nvPr/>
            </p:nvSpPr>
            <p:spPr>
              <a:xfrm>
                <a:off x="7302774" y="3561716"/>
                <a:ext cx="288855" cy="1657054"/>
              </a:xfrm>
              <a:custGeom>
                <a:avLst/>
                <a:gdLst>
                  <a:gd name="T0" fmla="*/ 0 w 545"/>
                  <a:gd name="T1" fmla="*/ 0 h 1044"/>
                  <a:gd name="T2" fmla="*/ 0 60000 65536"/>
                  <a:gd name="T3" fmla="*/ 0 w 545"/>
                  <a:gd name="T4" fmla="*/ 220 h 1044"/>
                  <a:gd name="T5" fmla="*/ 0 60000 65536"/>
                  <a:gd name="T6" fmla="*/ 0 w 545"/>
                  <a:gd name="T7" fmla="*/ 409 h 1044"/>
                  <a:gd name="T8" fmla="*/ 0 60000 65536"/>
                  <a:gd name="T9" fmla="*/ 0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2" name="자유형 24611"/>
              <p:cNvSpPr/>
              <p:nvPr/>
            </p:nvSpPr>
            <p:spPr>
              <a:xfrm>
                <a:off x="7447174" y="3561716"/>
                <a:ext cx="144455" cy="1657054"/>
              </a:xfrm>
              <a:custGeom>
                <a:avLst/>
                <a:gdLst>
                  <a:gd name="T0" fmla="*/ 0 w 545"/>
                  <a:gd name="T1" fmla="*/ 0 h 1044"/>
                  <a:gd name="T2" fmla="*/ 0 60000 65536"/>
                  <a:gd name="T3" fmla="*/ 0 w 545"/>
                  <a:gd name="T4" fmla="*/ 220 h 1044"/>
                  <a:gd name="T5" fmla="*/ 0 60000 65536"/>
                  <a:gd name="T6" fmla="*/ 0 w 545"/>
                  <a:gd name="T7" fmla="*/ 409 h 1044"/>
                  <a:gd name="T8" fmla="*/ 0 60000 65536"/>
                  <a:gd name="T9" fmla="*/ 0 w 545"/>
                  <a:gd name="T10" fmla="*/ 635 h 1044"/>
                  <a:gd name="T11" fmla="*/ 0 60000 65536"/>
                  <a:gd name="T12" fmla="*/ 0 w 545"/>
                  <a:gd name="T13" fmla="*/ 1044 h 1044"/>
                  <a:gd name="T14" fmla="*/ 0 60000 65536"/>
                  <a:gd name="T15" fmla="*/ 0 w 545"/>
                  <a:gd name="T16" fmla="*/ 0 h 1044"/>
                  <a:gd name="T17" fmla="*/ 545 w 545"/>
                  <a:gd name="T18" fmla="*/ 1044 h 1044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</a:cxnLst>
                <a:rect l="T15" t="T16" r="T17" b="T18"/>
                <a:pathLst>
                  <a:path w="545" h="1044">
                    <a:moveTo>
                      <a:pt x="545" y="0"/>
                    </a:moveTo>
                    <a:cubicBezTo>
                      <a:pt x="541" y="37"/>
                      <a:pt x="545" y="152"/>
                      <a:pt x="522" y="220"/>
                    </a:cubicBezTo>
                    <a:cubicBezTo>
                      <a:pt x="499" y="288"/>
                      <a:pt x="477" y="332"/>
                      <a:pt x="408" y="409"/>
                    </a:cubicBezTo>
                    <a:cubicBezTo>
                      <a:pt x="339" y="486"/>
                      <a:pt x="159" y="529"/>
                      <a:pt x="91" y="635"/>
                    </a:cubicBezTo>
                    <a:cubicBezTo>
                      <a:pt x="23" y="741"/>
                      <a:pt x="23" y="885"/>
                      <a:pt x="0" y="1044"/>
                    </a:cubicBezTo>
                  </a:path>
                </a:pathLst>
              </a:custGeom>
              <a:noFill/>
              <a:ln w="9544" cap="flat" cmpd="sng" algn="ctr">
                <a:solidFill>
                  <a:schemeClr val="tx1"/>
                </a:solidFill>
                <a:prstDash val="sysDot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596" name="자유형 24595"/>
          <p:cNvSpPr/>
          <p:nvPr/>
        </p:nvSpPr>
        <p:spPr>
          <a:xfrm>
            <a:off x="5802845" y="3561716"/>
            <a:ext cx="1872901" cy="1657054"/>
          </a:xfrm>
          <a:custGeom>
            <a:avLst/>
            <a:gdLst>
              <a:gd name="T0" fmla="*/ -1 w 1097"/>
              <a:gd name="T1" fmla="*/ 0 h 998"/>
              <a:gd name="T2" fmla="*/ 0 60000 65536"/>
              <a:gd name="T3" fmla="*/ -1 w 1097"/>
              <a:gd name="T4" fmla="*/ -1 h 998"/>
              <a:gd name="T5" fmla="*/ 0 60000 65536"/>
              <a:gd name="T6" fmla="*/ -1 w 1097"/>
              <a:gd name="T7" fmla="*/ -1 h 998"/>
              <a:gd name="T8" fmla="*/ 0 60000 65536"/>
              <a:gd name="T9" fmla="*/ -1 w 1097"/>
              <a:gd name="T10" fmla="*/ -1 h 998"/>
              <a:gd name="T11" fmla="*/ 0 60000 65536"/>
              <a:gd name="T12" fmla="*/ -1 w 1097"/>
              <a:gd name="T13" fmla="*/ -1 h 998"/>
              <a:gd name="T14" fmla="*/ 0 60000 65536"/>
              <a:gd name="T15" fmla="*/ -1 w 1097"/>
              <a:gd name="T16" fmla="*/ -1 h 998"/>
              <a:gd name="T17" fmla="*/ 0 60000 65536"/>
              <a:gd name="T18" fmla="*/ -1 w 1097"/>
              <a:gd name="T19" fmla="*/ -1 h 998"/>
              <a:gd name="T20" fmla="*/ 0 60000 65536"/>
              <a:gd name="T21" fmla="*/ -1 w 1097"/>
              <a:gd name="T22" fmla="*/ -1 h 998"/>
              <a:gd name="T23" fmla="*/ 0 60000 65536"/>
              <a:gd name="T24" fmla="*/ -1 w 1097"/>
              <a:gd name="T25" fmla="*/ -1 h 998"/>
              <a:gd name="T26" fmla="*/ 0 60000 65536"/>
              <a:gd name="T27" fmla="*/ -1 w 1097"/>
              <a:gd name="T28" fmla="*/ -1 h 998"/>
              <a:gd name="T29" fmla="*/ 0 60000 65536"/>
              <a:gd name="T30" fmla="*/ -1 w 1097"/>
              <a:gd name="T31" fmla="*/ -1 h 998"/>
              <a:gd name="T32" fmla="*/ 0 60000 65536"/>
              <a:gd name="T33" fmla="*/ -1 w 1097"/>
              <a:gd name="T34" fmla="*/ -1 h 998"/>
              <a:gd name="T35" fmla="*/ 0 60000 65536"/>
              <a:gd name="T36" fmla="*/ -1 w 1097"/>
              <a:gd name="T37" fmla="*/ -1 h 998"/>
              <a:gd name="T38" fmla="*/ 0 60000 65536"/>
              <a:gd name="T39" fmla="*/ -1 w 1097"/>
              <a:gd name="T40" fmla="*/ -1 h 998"/>
              <a:gd name="T41" fmla="*/ 0 60000 65536"/>
              <a:gd name="T42" fmla="*/ -1 w 1097"/>
              <a:gd name="T43" fmla="*/ -1 h 998"/>
              <a:gd name="T44" fmla="*/ 0 60000 65536"/>
              <a:gd name="T45" fmla="*/ -1 w 1097"/>
              <a:gd name="T46" fmla="*/ -1 h 998"/>
              <a:gd name="T47" fmla="*/ 0 60000 65536"/>
              <a:gd name="T48" fmla="*/ 0 w 1097"/>
              <a:gd name="T49" fmla="*/ -1 h 998"/>
              <a:gd name="T50" fmla="*/ 0 60000 65536"/>
              <a:gd name="T51" fmla="*/ 0 w 1097"/>
              <a:gd name="T52" fmla="*/ 0 h 998"/>
              <a:gd name="T53" fmla="*/ 1097 w 1097"/>
              <a:gd name="T54" fmla="*/ 998 h 998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</a:cxnLst>
            <a:rect l="T51" t="T52" r="T53" b="T54"/>
            <a:pathLst>
              <a:path w="1097" h="998">
                <a:moveTo>
                  <a:pt x="545" y="0"/>
                </a:moveTo>
                <a:cubicBezTo>
                  <a:pt x="549" y="87"/>
                  <a:pt x="553" y="174"/>
                  <a:pt x="545" y="227"/>
                </a:cubicBezTo>
                <a:cubicBezTo>
                  <a:pt x="537" y="280"/>
                  <a:pt x="492" y="303"/>
                  <a:pt x="499" y="318"/>
                </a:cubicBezTo>
                <a:cubicBezTo>
                  <a:pt x="506" y="333"/>
                  <a:pt x="605" y="311"/>
                  <a:pt x="590" y="318"/>
                </a:cubicBezTo>
                <a:cubicBezTo>
                  <a:pt x="575" y="325"/>
                  <a:pt x="401" y="356"/>
                  <a:pt x="408" y="363"/>
                </a:cubicBezTo>
                <a:cubicBezTo>
                  <a:pt x="415" y="370"/>
                  <a:pt x="642" y="355"/>
                  <a:pt x="635" y="363"/>
                </a:cubicBezTo>
                <a:cubicBezTo>
                  <a:pt x="628" y="371"/>
                  <a:pt x="355" y="401"/>
                  <a:pt x="363" y="409"/>
                </a:cubicBezTo>
                <a:cubicBezTo>
                  <a:pt x="371" y="417"/>
                  <a:pt x="688" y="402"/>
                  <a:pt x="681" y="409"/>
                </a:cubicBezTo>
                <a:cubicBezTo>
                  <a:pt x="674" y="416"/>
                  <a:pt x="295" y="439"/>
                  <a:pt x="318" y="454"/>
                </a:cubicBezTo>
                <a:cubicBezTo>
                  <a:pt x="341" y="469"/>
                  <a:pt x="840" y="484"/>
                  <a:pt x="817" y="499"/>
                </a:cubicBezTo>
                <a:cubicBezTo>
                  <a:pt x="794" y="514"/>
                  <a:pt x="152" y="530"/>
                  <a:pt x="182" y="545"/>
                </a:cubicBezTo>
                <a:cubicBezTo>
                  <a:pt x="212" y="560"/>
                  <a:pt x="1021" y="567"/>
                  <a:pt x="998" y="590"/>
                </a:cubicBezTo>
                <a:cubicBezTo>
                  <a:pt x="975" y="613"/>
                  <a:pt x="39" y="658"/>
                  <a:pt x="46" y="681"/>
                </a:cubicBezTo>
                <a:cubicBezTo>
                  <a:pt x="53" y="704"/>
                  <a:pt x="1043" y="703"/>
                  <a:pt x="1043" y="726"/>
                </a:cubicBezTo>
                <a:cubicBezTo>
                  <a:pt x="1043" y="749"/>
                  <a:pt x="38" y="787"/>
                  <a:pt x="46" y="817"/>
                </a:cubicBezTo>
                <a:cubicBezTo>
                  <a:pt x="54" y="847"/>
                  <a:pt x="1097" y="878"/>
                  <a:pt x="1089" y="908"/>
                </a:cubicBezTo>
                <a:cubicBezTo>
                  <a:pt x="1081" y="938"/>
                  <a:pt x="540" y="968"/>
                  <a:pt x="0" y="998"/>
                </a:cubicBezTo>
              </a:path>
            </a:pathLst>
          </a:custGeom>
          <a:noFill/>
          <a:ln w="9544" cap="flat" cmpd="sng" algn="ctr">
            <a:solidFill>
              <a:schemeClr val="tx1"/>
            </a:solidFill>
            <a:prstDash val="dash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597" name="이등변 삼각형 24596" descr="어두운 수직선"/>
          <p:cNvSpPr/>
          <p:nvPr/>
        </p:nvSpPr>
        <p:spPr>
          <a:xfrm rot="10800000">
            <a:off x="6618674" y="2842674"/>
            <a:ext cx="233317" cy="360302"/>
          </a:xfrm>
          <a:prstGeom prst="triangle">
            <a:avLst>
              <a:gd name="adj" fmla="val 50000"/>
            </a:avLst>
          </a:prstGeom>
          <a:pattFill prst="dkVert">
            <a:fgClr>
              <a:srgbClr val="FFFFCC"/>
            </a:fgClr>
            <a:bgClr>
              <a:srgbClr val="760000"/>
            </a:bgClr>
          </a:patt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98" name="이등변 삼각형 24597" descr="어두운 수직선"/>
          <p:cNvSpPr/>
          <p:nvPr/>
        </p:nvSpPr>
        <p:spPr>
          <a:xfrm rot="10800000">
            <a:off x="6620237" y="2842674"/>
            <a:ext cx="233317" cy="719041"/>
          </a:xfrm>
          <a:prstGeom prst="triangle">
            <a:avLst>
              <a:gd name="adj" fmla="val 50000"/>
            </a:avLst>
          </a:prstGeom>
          <a:pattFill prst="dkVert">
            <a:fgClr>
              <a:srgbClr val="FFFFCC"/>
            </a:fgClr>
            <a:bgClr>
              <a:srgbClr val="760000"/>
            </a:bgClr>
          </a:patt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599" name="TextBox 24598"/>
          <p:cNvSpPr txBox="1"/>
          <p:nvPr/>
        </p:nvSpPr>
        <p:spPr>
          <a:xfrm rot="21600000">
            <a:off x="714241" y="5923467"/>
            <a:ext cx="3642651" cy="576148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600" name="TextBox 24599"/>
          <p:cNvSpPr txBox="1"/>
          <p:nvPr/>
        </p:nvSpPr>
        <p:spPr>
          <a:xfrm>
            <a:off x="725348" y="6066304"/>
            <a:ext cx="3528392" cy="3126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-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 F co, A co,T co. etc-</a:t>
            </a:r>
            <a:endParaRPr kumimoji="1" lang="ko-KR" altLang="en-US" sz="1600" b="0" i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601" name="TextBox 24600"/>
          <p:cNvSpPr txBox="1"/>
          <p:nvPr/>
        </p:nvSpPr>
        <p:spPr>
          <a:xfrm rot="21600000">
            <a:off x="4928296" y="5902814"/>
            <a:ext cx="3571205" cy="576204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chemeClr val="accent2"/>
            </a:solidFill>
            <a:prstDash val="solid"/>
            <a:round/>
            <a:headEnd w="med" len="med"/>
            <a:tailEnd w="med" len="med"/>
          </a:ln>
          <a:effectLst>
            <a:outerShdw dist="54072" dir="2700000" algn="br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602" name="TextBox 24601"/>
          <p:cNvSpPr txBox="1"/>
          <p:nvPr/>
        </p:nvSpPr>
        <p:spPr>
          <a:xfrm>
            <a:off x="4994942" y="6045707"/>
            <a:ext cx="3458565" cy="3126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-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D &amp; C Co-</a:t>
            </a:r>
            <a:endParaRPr kumimoji="1" lang="ko-KR" altLang="en-US" sz="1600" b="0" i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4603" name="제목 1"/>
          <p:cNvSpPr txBox="1"/>
          <p:nvPr/>
        </p:nvSpPr>
        <p:spPr>
          <a:xfrm>
            <a:off x="322263" y="0"/>
            <a:ext cx="83216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3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ELECTRO-SPINNING  VS.  ELECTRO-BLOWN SPINNING</a:t>
            </a:r>
            <a:endParaRPr kumimoji="0" lang="ko-KR" altLang="en-US" sz="23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4604" name="TextBox 24603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F80353BB-6B3E-463E-9328-7935A4BD5B42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19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9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0"/>
            <a:ext cx="8101013" cy="1077913"/>
          </a:xfrm>
          <a:prstGeom prst="rect">
            <a:avLst/>
          </a:prstGeom>
          <a:ln>
            <a:miter/>
          </a:ln>
        </p:spPr>
        <p:txBody>
          <a:bodyPr anchor="ctr">
            <a:normAutofit fontScale="90000"/>
          </a:bodyPr>
          <a:lstStyle/>
          <a:p>
            <a:pPr marL="0" marR="0" lvl="0" indent="0" algn="l" defTabSz="898525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</a:b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W</a:t>
            </a:r>
            <a:r>
              <a:rPr kumimoji="0" lang="en-US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hat</a:t>
            </a: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 </a:t>
            </a:r>
            <a:r>
              <a:rPr kumimoji="0" lang="en-US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is</a:t>
            </a: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 T</a:t>
            </a:r>
            <a:r>
              <a:rPr kumimoji="0" lang="en-US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he</a:t>
            </a: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 “E</a:t>
            </a:r>
            <a:r>
              <a:rPr kumimoji="0" lang="en-US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lectro</a:t>
            </a: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-S</a:t>
            </a:r>
            <a:r>
              <a:rPr kumimoji="0" lang="en-US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pinning</a:t>
            </a:r>
            <a: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  <a:t>”?</a:t>
            </a:r>
            <a:br>
              <a:rPr kumimoji="0" lang="ko-KR" altLang="ko-KR" sz="32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/>
              </a:rPr>
            </a:br>
            <a:endParaRPr kumimoji="0" lang="ko-KR" altLang="ko-KR" sz="3200" b="1" i="1" u="none" strike="noStrike" kern="0" cap="none" spc="0" normalizeH="0" baseline="0">
              <a:solidFill>
                <a:srgbClr val="000000"/>
              </a:solidFill>
              <a:latin typeface="+mj-lt"/>
              <a:ea typeface="+mj-ea"/>
              <a:cs typeface="+mj-cs"/>
              <a:sym typeface="Wingdings"/>
            </a:endParaRPr>
          </a:p>
        </p:txBody>
      </p:sp>
      <p:sp>
        <p:nvSpPr>
          <p:cNvPr id="7171" name="내용 개체 틀 2"/>
          <p:cNvSpPr>
            <a:spLocks noGrp="1"/>
          </p:cNvSpPr>
          <p:nvPr>
            <p:ph sz="half" idx="1"/>
          </p:nvPr>
        </p:nvSpPr>
        <p:spPr>
          <a:xfrm>
            <a:off x="1212635" y="1284026"/>
            <a:ext cx="7713814" cy="4840997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Definition:  Process that produces a highly impermeable, 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non-woven fabric of submicron fibers by pushing  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a millimeter diameter </a:t>
            </a:r>
            <a:r>
              <a:rPr kumimoji="1" lang="ko-KR" altLang="ko-KR" sz="20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liquid jet through a nozzle 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with an </a:t>
            </a:r>
            <a:r>
              <a:rPr kumimoji="1" lang="ko-KR" altLang="ko-KR" sz="20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electric field </a:t>
            </a: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after making </a:t>
            </a:r>
            <a:r>
              <a:rPr kumimoji="1" lang="ko-KR" altLang="ko-KR" sz="20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a polymer solution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(fibrillation of polymer) 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None/>
              <a:defRPr/>
            </a:pPr>
            <a:endParaRPr kumimoji="1" lang="ko-KR" altLang="ko-KR" sz="2000" b="1" i="0" baseline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Clr>
                <a:srgbClr val="8FCB17">
                  <a:alpha val="100000"/>
                </a:srgbClr>
              </a:buClr>
              <a:buSzPct val="80000"/>
              <a:buFont typeface="Wingdings"/>
              <a:buChar char="¥"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Ex) Electro Melt spinning &amp; </a:t>
            </a:r>
            <a:r>
              <a:rPr kumimoji="1" lang="ko-KR" altLang="en-US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b</a:t>
            </a: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lown: 0.001~0.00001</a:t>
            </a: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m</a:t>
            </a: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</a:t>
            </a:r>
          </a:p>
          <a:p>
            <a:pPr marL="479488" lvl="0" indent="-479488" algn="l" defTabSz="898643" rtl="0" eaLnBrk="0" latinLnBrk="1" hangingPunct="0">
              <a:lnSpc>
                <a:spcPct val="150000"/>
              </a:lnSpc>
              <a:spcBef>
                <a:spcPct val="18000"/>
              </a:spcBef>
              <a:spcAft>
                <a:spcPct val="0"/>
              </a:spcAft>
              <a:buClr>
                <a:srgbClr val="8FCB17">
                  <a:alpha val="100000"/>
                </a:srgbClr>
              </a:buClr>
              <a:buSzPct val="80000"/>
              <a:buFont typeface="Wingdings"/>
              <a:buChar char="¥"/>
              <a:defRPr/>
            </a:pPr>
            <a:r>
              <a:rPr kumimoji="1" lang="ko-KR" altLang="ko-KR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  Dry spinning Fiber : 0.5</a:t>
            </a:r>
            <a:r>
              <a:rPr kumimoji="1" lang="ko-KR" altLang="en-US" sz="2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~1.0mm</a:t>
            </a:r>
          </a:p>
          <a:p>
            <a:pPr marL="479488" lvl="0" indent="-479488" algn="l" defTabSz="898643" rtl="0" eaLnBrk="0" latinLnBrk="1" hangingPunct="0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>
                <a:srgbClr val="8FCB17">
                  <a:alpha val="100000"/>
                </a:srgbClr>
              </a:buClr>
              <a:buSzPct val="80000"/>
              <a:buFont typeface="Wingdings"/>
              <a:buChar char="¥"/>
              <a:defRPr/>
            </a:pPr>
            <a:endParaRPr kumimoji="1" lang="ko-KR" altLang="en-US" sz="2200" b="0" i="0">
              <a:solidFill>
                <a:srgbClr val="000000">
                  <a:alpha val="100000"/>
                </a:srgbClr>
              </a:solidFill>
              <a:latin typeface="Calibri"/>
              <a:ea typeface="맑은 고딕"/>
              <a:sym typeface="Wingdings"/>
            </a:endParaRPr>
          </a:p>
        </p:txBody>
      </p:sp>
      <p:sp>
        <p:nvSpPr>
          <p:cNvPr id="7172" name="TextBox 717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8518AD9C-2A37-46AF-B99D-39B0B1A33690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 txBox="1">
            <a:spLocks noChangeArrowheads="1"/>
          </p:cNvSpPr>
          <p:nvPr/>
        </p:nvSpPr>
        <p:spPr>
          <a:xfrm>
            <a:off x="323850" y="404813"/>
            <a:ext cx="6478588" cy="5397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800" b="1" i="1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Current Status of E/S</a:t>
            </a:r>
            <a:endParaRPr kumimoji="0" lang="en-US" sz="2800" b="1" i="1" u="none" strike="noStrike" kern="0" cap="none" spc="0" normalizeH="0" baseline="0">
              <a:solidFill>
                <a:srgbClr val="FF0000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5603" name="TextBox 25602"/>
          <p:cNvSpPr txBox="1"/>
          <p:nvPr/>
        </p:nvSpPr>
        <p:spPr>
          <a:xfrm rot="21600000">
            <a:off x="320615" y="1484020"/>
            <a:ext cx="1904661" cy="1066617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Technology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5604" name="TextBox 25603"/>
          <p:cNvSpPr txBox="1"/>
          <p:nvPr/>
        </p:nvSpPr>
        <p:spPr>
          <a:xfrm rot="21600000">
            <a:off x="2606176" y="1484020"/>
            <a:ext cx="6064741" cy="1066617"/>
          </a:xfrm>
          <a:prstGeom prst="rect">
            <a:avLst/>
          </a:prstGeom>
          <a:solidFill>
            <a:schemeClr val="bg1"/>
          </a:soli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Nano-size’s deviations of M/D &amp; C/D</a:t>
            </a:r>
          </a:p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Needed to be guaranteed </a:t>
            </a:r>
          </a:p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  Air/Liquid Filters, Sports Wear, Bio-medical, Battery Separator, etc.</a:t>
            </a:r>
          </a:p>
        </p:txBody>
      </p:sp>
      <p:sp>
        <p:nvSpPr>
          <p:cNvPr id="25605" name="TextBox 25604"/>
          <p:cNvSpPr txBox="1"/>
          <p:nvPr/>
        </p:nvSpPr>
        <p:spPr>
          <a:xfrm rot="21600000">
            <a:off x="320615" y="3083973"/>
            <a:ext cx="1904661" cy="1066561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Productivity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5606" name="TextBox 25605"/>
          <p:cNvSpPr txBox="1"/>
          <p:nvPr/>
        </p:nvSpPr>
        <p:spPr>
          <a:xfrm rot="21600000">
            <a:off x="320615" y="4683871"/>
            <a:ext cx="1904661" cy="1066617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Quality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5607" name="TextBox 25606"/>
          <p:cNvSpPr txBox="1"/>
          <p:nvPr/>
        </p:nvSpPr>
        <p:spPr>
          <a:xfrm rot="21600000">
            <a:off x="2606176" y="3083973"/>
            <a:ext cx="6066360" cy="1066561"/>
          </a:xfrm>
          <a:prstGeom prst="rect">
            <a:avLst/>
          </a:prstGeom>
          <a:solidFill>
            <a:schemeClr val="bg1"/>
          </a:soli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Needed multiple nozzles(10,000~30,000) in Mass Production </a:t>
            </a:r>
          </a:p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 High Maintenance Cost &amp;  expensive fixed cost.</a:t>
            </a:r>
            <a:endParaRPr kumimoji="0" lang="ko-KR" altLang="en-US" sz="15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5608" name="TextBox 25607"/>
          <p:cNvSpPr txBox="1"/>
          <p:nvPr/>
        </p:nvSpPr>
        <p:spPr>
          <a:xfrm rot="21600000">
            <a:off x="2606176" y="4683871"/>
            <a:ext cx="6066360" cy="1191983"/>
          </a:xfrm>
          <a:prstGeom prst="rect">
            <a:avLst/>
          </a:prstGeom>
          <a:solidFill>
            <a:schemeClr val="bg1"/>
          </a:solidFill>
          <a:ln w="9544" cap="flat" cmpd="sng" algn="ctr">
            <a:solidFill>
              <a:schemeClr val="tx1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chemeClr val="bg2"/>
            </a:outerShdw>
          </a:effectLst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Unstable Process Control and not uniform Fiber Diameter(~ 1µm)</a:t>
            </a:r>
          </a:p>
          <a:p>
            <a:pPr marL="0" lvl="0" indent="0" algn="l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0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Various conditions by Various Polymers Applications</a:t>
            </a:r>
          </a:p>
        </p:txBody>
      </p:sp>
      <p:sp>
        <p:nvSpPr>
          <p:cNvPr id="25609" name="TextBox 25608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82998CAB-30BC-4E75-B523-2BD86B470E1B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26625" descr="C:\Users\Administrator\Desktop\안정화로-3D\안정화로-3D(Rev.2)\안정화로 3D(rev.2)-5.JPG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225049" y="1555466"/>
            <a:ext cx="2664895" cy="24871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6627" name="그림 26626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5939319" y="5155250"/>
            <a:ext cx="2950625" cy="1441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6628" name="그림 26627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7017044" y="4002953"/>
            <a:ext cx="1872901" cy="10809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6629" name="그림 26628"/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755490" y="980881"/>
            <a:ext cx="5686968" cy="2885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grpSp>
        <p:nvGrpSpPr>
          <p:cNvPr id="26630" name="Group 1"/>
          <p:cNvGrpSpPr/>
          <p:nvPr/>
        </p:nvGrpSpPr>
        <p:grpSpPr>
          <a:xfrm>
            <a:off x="947558" y="4387034"/>
            <a:ext cx="4485440" cy="2352262"/>
            <a:chOff x="947558" y="4387034"/>
            <a:chExt cx="4485441" cy="2352262"/>
          </a:xfrm>
        </p:grpSpPr>
        <p:pic>
          <p:nvPicPr>
            <p:cNvPr id="26638" name="그림 26637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947558" y="4387034"/>
              <a:ext cx="4485440" cy="23522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26639" name="TextBox 26638"/>
            <p:cNvSpPr txBox="1"/>
            <p:nvPr/>
          </p:nvSpPr>
          <p:spPr>
            <a:xfrm>
              <a:off x="3682337" y="5975824"/>
              <a:ext cx="844407" cy="2460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defTabSz="898643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ko-KR" sz="1000" b="1" i="0" baseline="0">
                  <a:solidFill>
                    <a:srgbClr val="262626">
                      <a:alpha val="100000"/>
                    </a:srgbClr>
                  </a:solidFill>
                  <a:effectLst>
                    <a:outerShdw blurRad="38100" dist="38100" dir="2700000" algn="tl" rotWithShape="0">
                      <a:srgbClr val="C0C0C0">
                        <a:alpha val="100000"/>
                      </a:srgbClr>
                    </a:outerShdw>
                  </a:effectLst>
                  <a:latin typeface="HY견고딕"/>
                  <a:ea typeface="HY견고딕"/>
                  <a:sym typeface="Wingdings"/>
                </a:rPr>
                <a:t>Nanofiber</a:t>
              </a:r>
              <a:endParaRPr kumimoji="1" lang="ko-KR" altLang="ko-KR" sz="1000" b="1" i="0" baseline="0">
                <a:solidFill>
                  <a:srgbClr val="262626">
                    <a:alpha val="100000"/>
                  </a:srgbClr>
                </a:solidFill>
                <a:latin typeface="HY견고딕"/>
                <a:ea typeface="HY견고딕"/>
                <a:sym typeface="Wingdings"/>
              </a:endParaRPr>
            </a:p>
          </p:txBody>
        </p:sp>
        <p:sp>
          <p:nvSpPr>
            <p:cNvPr id="26640" name="TextBox 26639"/>
            <p:cNvSpPr txBox="1"/>
            <p:nvPr/>
          </p:nvSpPr>
          <p:spPr>
            <a:xfrm>
              <a:off x="2707763" y="4880684"/>
              <a:ext cx="987244" cy="1430044"/>
            </a:xfrm>
            <a:prstGeom prst="rect">
              <a:avLst/>
            </a:prstGeom>
            <a:noFill/>
            <a:ln w="28690" cap="flat" cmpd="sng" algn="ctr">
              <a:solidFill>
                <a:srgbClr val="FFC000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26631" name="TextBox 26630"/>
          <p:cNvSpPr txBox="1"/>
          <p:nvPr/>
        </p:nvSpPr>
        <p:spPr>
          <a:xfrm>
            <a:off x="969773" y="3963267"/>
            <a:ext cx="5401294" cy="2459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0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Fig. 1  Flying direction of filaments     Fig. 2 Stretching of filaments by air speed</a:t>
            </a:r>
          </a:p>
        </p:txBody>
      </p:sp>
      <p:pic>
        <p:nvPicPr>
          <p:cNvPr id="26632" name="그림 26631"/>
          <p:cNvPicPr/>
          <p:nvPr/>
        </p:nvPicPr>
        <p:blipFill rotWithShape="1">
          <a:blip r:embed="rId7">
            <a:lum/>
          </a:blip>
          <a:stretch>
            <a:fillRect/>
          </a:stretch>
        </p:blipFill>
        <p:spPr>
          <a:xfrm>
            <a:off x="388880" y="1907842"/>
            <a:ext cx="658702" cy="2176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6633" name="그림 26632"/>
          <p:cNvPicPr/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388880" y="4283883"/>
            <a:ext cx="658702" cy="2315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6634" name="TextBox 26633"/>
          <p:cNvSpPr txBox="1"/>
          <p:nvPr/>
        </p:nvSpPr>
        <p:spPr>
          <a:xfrm>
            <a:off x="6731369" y="834862"/>
            <a:ext cx="2158575" cy="18015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lvl="0" indent="0" algn="ct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000099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Melt-Blown System</a:t>
            </a:r>
          </a:p>
        </p:txBody>
      </p:sp>
      <p:sp>
        <p:nvSpPr>
          <p:cNvPr id="26635" name="TextBox 26634"/>
          <p:cNvSpPr txBox="1"/>
          <p:nvPr/>
        </p:nvSpPr>
        <p:spPr>
          <a:xfrm>
            <a:off x="466634" y="1052327"/>
            <a:ext cx="4317206" cy="3634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 </a:t>
            </a:r>
          </a:p>
        </p:txBody>
      </p:sp>
      <p:sp>
        <p:nvSpPr>
          <p:cNvPr id="26636" name="TextBox 26635"/>
          <p:cNvSpPr txBox="1"/>
          <p:nvPr/>
        </p:nvSpPr>
        <p:spPr>
          <a:xfrm>
            <a:off x="0" y="98406"/>
            <a:ext cx="9097866" cy="8316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Use of </a:t>
            </a:r>
            <a:r>
              <a:rPr kumimoji="1" lang="ko-KR" altLang="en-US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Spunbond&amp; </a:t>
            </a:r>
            <a:r>
              <a:rPr kumimoji="1" lang="ko-KR" altLang="ko-KR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Melt-Blown Technology for making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</a:t>
            </a:r>
            <a:r>
              <a:rPr kumimoji="1" lang="ko-KR" altLang="ko-KR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kumimoji="1" lang="ko-KR" altLang="en-US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     Hybrid-</a:t>
            </a:r>
            <a:r>
              <a:rPr kumimoji="1" lang="ko-KR" altLang="ko-KR" sz="2400" b="1" i="0" baseline="0">
                <a:solidFill>
                  <a:srgbClr val="990033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Nano fibers</a:t>
            </a:r>
          </a:p>
        </p:txBody>
      </p:sp>
      <p:sp>
        <p:nvSpPr>
          <p:cNvPr id="26637" name="TextBox 26636"/>
          <p:cNvSpPr txBox="1"/>
          <p:nvPr/>
        </p:nvSpPr>
        <p:spPr>
          <a:xfrm>
            <a:off x="6552028" y="6563136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FEAB5A3E-9860-4419-8ADB-093E020E1B5A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21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7649"/>
          <p:cNvSpPr txBox="1"/>
          <p:nvPr/>
        </p:nvSpPr>
        <p:spPr>
          <a:xfrm>
            <a:off x="177778" y="115877"/>
            <a:ext cx="8962954" cy="904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 </a:t>
            </a:r>
            <a:r>
              <a:rPr kumimoji="1" lang="ko-KR" altLang="en-US" sz="16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     </a:t>
            </a:r>
            <a:r>
              <a:rPr kumimoji="1" lang="ko-KR" altLang="ko-KR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E</a:t>
            </a:r>
            <a:r>
              <a:rPr kumimoji="1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-</a:t>
            </a:r>
            <a:r>
              <a:rPr kumimoji="1" lang="ko-KR" altLang="ko-KR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Spinning  with </a:t>
            </a:r>
            <a:r>
              <a:rPr kumimoji="1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Spunbond </a:t>
            </a:r>
            <a:r>
              <a:rPr kumimoji="1" lang="ko-KR" altLang="ko-KR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Melt Blown Tech (Hybrid Tech)</a:t>
            </a:r>
          </a:p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</a:t>
            </a:r>
            <a:r>
              <a:rPr kumimoji="1" lang="ko-KR" altLang="en-US" sz="24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        </a:t>
            </a:r>
            <a:r>
              <a:rPr kumimoji="1" lang="ko-KR" altLang="ko-KR" sz="18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Process</a:t>
            </a:r>
            <a:r>
              <a:rPr kumimoji="1" lang="ko-KR" altLang="en-US" sz="1800" b="1" i="0" baseline="0">
                <a:solidFill>
                  <a:srgbClr val="00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: </a:t>
            </a:r>
            <a:r>
              <a:rPr kumimoji="1" lang="ko-KR" altLang="en-US" sz="1800" b="1" i="0" baseline="0">
                <a:solidFill>
                  <a:srgbClr val="FF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 SMN PROCESS, SNS PROCESS,   SMNS  etc..</a:t>
            </a:r>
            <a:r>
              <a:rPr kumimoji="1" lang="ko-KR" altLang="en-US" sz="1200" b="1" i="0" baseline="0">
                <a:solidFill>
                  <a:srgbClr val="FF0000">
                    <a:alpha val="100000"/>
                  </a:srgbClr>
                </a:solidFill>
                <a:latin typeface="Trebuchet MS"/>
                <a:ea typeface="맑은 고딕"/>
                <a:sym typeface="Wingdings"/>
              </a:rPr>
              <a:t>.</a:t>
            </a:r>
            <a:endParaRPr kumimoji="1" lang="ko-KR" altLang="ko-KR" sz="1200" b="1" i="0">
              <a:solidFill>
                <a:srgbClr val="000000">
                  <a:alpha val="100000"/>
                </a:srgbClr>
              </a:solidFill>
              <a:latin typeface="Trebuchet MS"/>
              <a:ea typeface="맑은 고딕"/>
              <a:sym typeface="Wingdings"/>
            </a:endParaRPr>
          </a:p>
        </p:txBody>
      </p:sp>
      <p:pic>
        <p:nvPicPr>
          <p:cNvPr id="27651" name="그림 27650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09471" y="1771313"/>
            <a:ext cx="7917046" cy="44013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7652" name="TextBox 27651"/>
          <p:cNvSpPr txBox="1"/>
          <p:nvPr/>
        </p:nvSpPr>
        <p:spPr>
          <a:xfrm>
            <a:off x="538080" y="5515552"/>
            <a:ext cx="1801454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Compressor </a:t>
            </a:r>
          </a:p>
        </p:txBody>
      </p:sp>
      <p:sp>
        <p:nvSpPr>
          <p:cNvPr id="27653" name="TextBox 27652"/>
          <p:cNvSpPr txBox="1"/>
          <p:nvPr/>
        </p:nvSpPr>
        <p:spPr>
          <a:xfrm>
            <a:off x="395188" y="3356921"/>
            <a:ext cx="1798328" cy="357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Extruder</a:t>
            </a:r>
          </a:p>
        </p:txBody>
      </p:sp>
      <p:sp>
        <p:nvSpPr>
          <p:cNvPr id="27654" name="TextBox 27653"/>
          <p:cNvSpPr txBox="1"/>
          <p:nvPr/>
        </p:nvSpPr>
        <p:spPr>
          <a:xfrm>
            <a:off x="2339535" y="3210903"/>
            <a:ext cx="1798328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Polymer </a:t>
            </a:r>
          </a:p>
          <a:p>
            <a:pPr marL="0" lvl="0" indent="0" algn="ct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Filter</a:t>
            </a:r>
          </a:p>
        </p:txBody>
      </p:sp>
      <p:sp>
        <p:nvSpPr>
          <p:cNvPr id="27655" name="TextBox 27654"/>
          <p:cNvSpPr txBox="1"/>
          <p:nvPr/>
        </p:nvSpPr>
        <p:spPr>
          <a:xfrm>
            <a:off x="4209255" y="2418908"/>
            <a:ext cx="1801510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Metering Pump</a:t>
            </a:r>
          </a:p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(Gear-type)</a:t>
            </a:r>
          </a:p>
        </p:txBody>
      </p:sp>
      <p:sp>
        <p:nvSpPr>
          <p:cNvPr id="27656" name="TextBox 27655"/>
          <p:cNvSpPr txBox="1"/>
          <p:nvPr/>
        </p:nvSpPr>
        <p:spPr>
          <a:xfrm>
            <a:off x="4787022" y="3788670"/>
            <a:ext cx="1798328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Spin Block &amp; Nozzle</a:t>
            </a:r>
          </a:p>
        </p:txBody>
      </p:sp>
      <p:sp>
        <p:nvSpPr>
          <p:cNvPr id="27657" name="TextBox 27656"/>
          <p:cNvSpPr txBox="1"/>
          <p:nvPr/>
        </p:nvSpPr>
        <p:spPr>
          <a:xfrm>
            <a:off x="4787022" y="5658390"/>
            <a:ext cx="1798328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Suction Collector</a:t>
            </a:r>
          </a:p>
        </p:txBody>
      </p:sp>
      <p:sp>
        <p:nvSpPr>
          <p:cNvPr id="27658" name="TextBox 27657"/>
          <p:cNvSpPr txBox="1"/>
          <p:nvPr/>
        </p:nvSpPr>
        <p:spPr>
          <a:xfrm>
            <a:off x="2985567" y="5658390"/>
            <a:ext cx="1801454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Ring Blower</a:t>
            </a:r>
          </a:p>
        </p:txBody>
      </p:sp>
      <p:sp>
        <p:nvSpPr>
          <p:cNvPr id="27659" name="TextBox 27658"/>
          <p:cNvSpPr txBox="1"/>
          <p:nvPr/>
        </p:nvSpPr>
        <p:spPr>
          <a:xfrm>
            <a:off x="6802760" y="5444106"/>
            <a:ext cx="1798328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Winder Unit</a:t>
            </a:r>
          </a:p>
        </p:txBody>
      </p:sp>
      <p:sp>
        <p:nvSpPr>
          <p:cNvPr id="27660" name="TextBox 27659"/>
          <p:cNvSpPr txBox="1"/>
          <p:nvPr/>
        </p:nvSpPr>
        <p:spPr>
          <a:xfrm>
            <a:off x="2625265" y="4823526"/>
            <a:ext cx="1801454" cy="3603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Hot-Air</a:t>
            </a:r>
          </a:p>
          <a:p>
            <a:pPr marL="0" lvl="0" indent="0" algn="l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206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Heater</a:t>
            </a:r>
          </a:p>
        </p:txBody>
      </p:sp>
      <p:sp>
        <p:nvSpPr>
          <p:cNvPr id="27661" name="TextBox 27660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B01C7138-5894-4E88-AC2D-45521982CC9B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22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7662" name="TextBox 27661"/>
          <p:cNvSpPr txBox="1"/>
          <p:nvPr/>
        </p:nvSpPr>
        <p:spPr>
          <a:xfrm>
            <a:off x="2698274" y="1339620"/>
            <a:ext cx="5977442" cy="936450"/>
          </a:xfrm>
          <a:prstGeom prst="rect">
            <a:avLst/>
          </a:prstGeom>
          <a:solidFill>
            <a:schemeClr val="accent1"/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Eletro -Blown Spinning Technology</a:t>
            </a:r>
            <a:endParaRPr kumimoji="1" lang="ko-KR" altLang="en-US" sz="1800" b="1" i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28673" descr="mel2_kaku"/>
          <p:cNvPicPr/>
          <p:nvPr/>
        </p:nvPicPr>
        <p:blipFill rotWithShape="1">
          <a:blip r:embed="rId2">
            <a:lum/>
          </a:blip>
          <a:srcRect t="11670"/>
          <a:stretch>
            <a:fillRect/>
          </a:stretch>
        </p:blipFill>
        <p:spPr>
          <a:xfrm>
            <a:off x="539643" y="4220418"/>
            <a:ext cx="3599783" cy="2541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28675" name="그림 28674" descr="mel1_kaku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611090" y="1628476"/>
            <a:ext cx="3599783" cy="25093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>
          <a:xfrm>
            <a:off x="754063" y="547688"/>
            <a:ext cx="7058025" cy="50958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 typeface="Wingdings"/>
              <a:buNone/>
              <a:defRPr/>
            </a:pPr>
            <a:r>
              <a:rPr kumimoji="1" lang="en-US" altLang="ko-KR" sz="2800" b="1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+mj-lt"/>
                <a:ea typeface="맑은 고딕"/>
                <a:cs typeface="+mn-cs"/>
              </a:rPr>
              <a:t>   Use of Electro-Melt Blown Spinning</a:t>
            </a:r>
            <a:endParaRPr kumimoji="1" lang="en-US" altLang="ko-KR" sz="2800" b="1" i="0" u="none" strike="noStrike" kern="1200" cap="none" spc="0" normalizeH="0" baseline="0">
              <a:solidFill>
                <a:schemeClr val="tx1"/>
              </a:solidFill>
              <a:latin typeface="+mj-lt"/>
              <a:ea typeface="맑은 고딕"/>
              <a:cs typeface="+mn-cs"/>
            </a:endParaRPr>
          </a:p>
        </p:txBody>
      </p:sp>
      <p:pic>
        <p:nvPicPr>
          <p:cNvPr id="28677" name="그림 28676" descr="D:\회사_SNT\05. 홈페이지 제작\사진 및 참고자료\사진_20151102\(최종) Main01_20120705_Melt blown 방사 사진_섬유개발원.jpg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4355329" y="1628476"/>
            <a:ext cx="4534615" cy="34553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8678" name="TextBox 28677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A63A5EE4-63C4-4E87-9DD0-462E3C85A40D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23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9697"/>
          <p:cNvSpPr txBox="1"/>
          <p:nvPr/>
        </p:nvSpPr>
        <p:spPr>
          <a:xfrm>
            <a:off x="71446" y="1142808"/>
            <a:ext cx="8999459" cy="5642537"/>
          </a:xfrm>
          <a:prstGeom prst="rect">
            <a:avLst/>
          </a:prstGeom>
          <a:solidFill>
            <a:srgbClr val="002060">
              <a:alpha val="71000"/>
            </a:srgbClr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rgbClr val="FFFFFF">
                  <a:alpha val="100000"/>
                </a:srgbClr>
              </a:solidFill>
              <a:latin typeface="맑은 고딕"/>
              <a:ea typeface="굴림"/>
            </a:endParaRPr>
          </a:p>
        </p:txBody>
      </p:sp>
      <p:cxnSp>
        <p:nvCxnSpPr>
          <p:cNvPr id="29699" name="직선 연결선 29698"/>
          <p:cNvCxnSpPr/>
          <p:nvPr/>
        </p:nvCxnSpPr>
        <p:spPr>
          <a:xfrm flipV="1">
            <a:off x="1403085" y="1431663"/>
            <a:ext cx="0" cy="4418794"/>
          </a:xfrm>
          <a:prstGeom prst="line">
            <a:avLst/>
          </a:prstGeom>
          <a:ln w="28634" cap="flat" cmpd="sng" algn="ctr">
            <a:solidFill>
              <a:srgbClr val="FFF48F"/>
            </a:solidFill>
            <a:prstDash val="solid"/>
            <a:round/>
            <a:headEnd w="med" len="med"/>
            <a:tailEnd type="triangle" w="med" len="med"/>
          </a:ln>
        </p:spPr>
      </p:cxnSp>
      <p:cxnSp>
        <p:nvCxnSpPr>
          <p:cNvPr id="29700" name="직선 연결선 29699"/>
          <p:cNvCxnSpPr/>
          <p:nvPr/>
        </p:nvCxnSpPr>
        <p:spPr>
          <a:xfrm>
            <a:off x="1403085" y="5850457"/>
            <a:ext cx="6912330" cy="0"/>
          </a:xfrm>
          <a:prstGeom prst="line">
            <a:avLst/>
          </a:prstGeom>
          <a:ln w="28634" cap="flat" cmpd="sng" algn="ctr">
            <a:solidFill>
              <a:srgbClr val="FFF48F"/>
            </a:solidFill>
            <a:prstDash val="solid"/>
            <a:round/>
            <a:headEnd w="med" len="med"/>
            <a:tailEnd type="triangle" w="med" len="med"/>
          </a:ln>
        </p:spPr>
      </p:cxnSp>
      <p:sp>
        <p:nvSpPr>
          <p:cNvPr id="29701" name="TextBox 29700"/>
          <p:cNvSpPr txBox="1"/>
          <p:nvPr/>
        </p:nvSpPr>
        <p:spPr>
          <a:xfrm>
            <a:off x="6731369" y="6291695"/>
            <a:ext cx="1774494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FFF48F">
                    <a:alpha val="100000"/>
                  </a:srgbClr>
                </a:solidFill>
                <a:latin typeface="맑은 고딕"/>
                <a:ea typeface="맑은 고딕"/>
              </a:rPr>
              <a:t>Fiber diameter</a:t>
            </a:r>
          </a:p>
        </p:txBody>
      </p:sp>
      <p:grpSp>
        <p:nvGrpSpPr>
          <p:cNvPr id="29702" name="Group 1"/>
          <p:cNvGrpSpPr/>
          <p:nvPr/>
        </p:nvGrpSpPr>
        <p:grpSpPr>
          <a:xfrm>
            <a:off x="1763387" y="5850457"/>
            <a:ext cx="6378994" cy="444419"/>
            <a:chOff x="1763387" y="5850457"/>
            <a:chExt cx="6378994" cy="444419"/>
          </a:xfrm>
        </p:grpSpPr>
        <p:cxnSp>
          <p:nvCxnSpPr>
            <p:cNvPr id="29716" name="직선 연결선 29715"/>
            <p:cNvCxnSpPr/>
            <p:nvPr/>
          </p:nvCxnSpPr>
          <p:spPr>
            <a:xfrm>
              <a:off x="2071332" y="5850457"/>
              <a:ext cx="0" cy="152381"/>
            </a:xfrm>
            <a:prstGeom prst="line">
              <a:avLst/>
            </a:prstGeom>
            <a:ln w="28634" cap="flat" cmpd="sng" algn="ctr">
              <a:solidFill>
                <a:srgbClr val="FFF48F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29717" name="직선 연결선 29716"/>
            <p:cNvCxnSpPr/>
            <p:nvPr/>
          </p:nvCxnSpPr>
          <p:spPr>
            <a:xfrm>
              <a:off x="3983920" y="5850457"/>
              <a:ext cx="0" cy="152381"/>
            </a:xfrm>
            <a:prstGeom prst="line">
              <a:avLst/>
            </a:prstGeom>
            <a:ln w="28634" cap="flat" cmpd="sng" algn="ctr">
              <a:solidFill>
                <a:srgbClr val="FFF48F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29718" name="직선 연결선 29717"/>
            <p:cNvCxnSpPr/>
            <p:nvPr/>
          </p:nvCxnSpPr>
          <p:spPr>
            <a:xfrm>
              <a:off x="5896507" y="5850457"/>
              <a:ext cx="0" cy="152381"/>
            </a:xfrm>
            <a:prstGeom prst="line">
              <a:avLst/>
            </a:prstGeom>
            <a:ln w="28634" cap="flat" cmpd="sng" algn="ctr">
              <a:solidFill>
                <a:srgbClr val="FFF48F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29719" name="직선 연결선 29718"/>
            <p:cNvCxnSpPr/>
            <p:nvPr/>
          </p:nvCxnSpPr>
          <p:spPr>
            <a:xfrm>
              <a:off x="7809094" y="5850457"/>
              <a:ext cx="0" cy="152381"/>
            </a:xfrm>
            <a:prstGeom prst="line">
              <a:avLst/>
            </a:prstGeom>
            <a:ln w="28634" cap="flat" cmpd="sng" algn="ctr">
              <a:solidFill>
                <a:srgbClr val="FFF48F"/>
              </a:solidFill>
              <a:prstDash val="solid"/>
              <a:round/>
              <a:headEnd w="med" len="med"/>
              <a:tailEnd w="med" len="med"/>
            </a:ln>
          </p:spPr>
        </p:cxnSp>
        <p:sp>
          <p:nvSpPr>
            <p:cNvPr id="29720" name="TextBox 29719"/>
            <p:cNvSpPr txBox="1"/>
            <p:nvPr/>
          </p:nvSpPr>
          <p:spPr>
            <a:xfrm>
              <a:off x="1763387" y="6012328"/>
              <a:ext cx="663447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rgbClr val="FFF48F">
                      <a:alpha val="100000"/>
                    </a:srgbClr>
                  </a:solidFill>
                  <a:latin typeface="맑은 고딕"/>
                  <a:ea typeface="맑은 고딕"/>
                </a:rPr>
                <a:t>100um</a:t>
              </a:r>
            </a:p>
          </p:txBody>
        </p:sp>
        <p:sp>
          <p:nvSpPr>
            <p:cNvPr id="29721" name="TextBox 29720"/>
            <p:cNvSpPr txBox="1"/>
            <p:nvPr/>
          </p:nvSpPr>
          <p:spPr>
            <a:xfrm>
              <a:off x="3707734" y="6018692"/>
              <a:ext cx="579330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rgbClr val="FFF48F">
                      <a:alpha val="100000"/>
                    </a:srgbClr>
                  </a:solidFill>
                  <a:latin typeface="맑은 고딕"/>
                  <a:ea typeface="맑은 고딕"/>
                </a:rPr>
                <a:t>10um</a:t>
              </a:r>
            </a:p>
          </p:txBody>
        </p:sp>
        <p:sp>
          <p:nvSpPr>
            <p:cNvPr id="29722" name="TextBox 29721"/>
            <p:cNvSpPr txBox="1"/>
            <p:nvPr/>
          </p:nvSpPr>
          <p:spPr>
            <a:xfrm>
              <a:off x="5650463" y="6018692"/>
              <a:ext cx="493650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rgbClr val="FFF48F">
                      <a:alpha val="100000"/>
                    </a:srgbClr>
                  </a:solidFill>
                  <a:latin typeface="맑은 고딕"/>
                  <a:ea typeface="맑은 고딕"/>
                </a:rPr>
                <a:t>1um</a:t>
              </a:r>
            </a:p>
          </p:txBody>
        </p:sp>
        <p:sp>
          <p:nvSpPr>
            <p:cNvPr id="29723" name="TextBox 29722"/>
            <p:cNvSpPr txBox="1"/>
            <p:nvPr/>
          </p:nvSpPr>
          <p:spPr>
            <a:xfrm>
              <a:off x="7475752" y="6018692"/>
              <a:ext cx="666628" cy="274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rgbClr val="FFF48F">
                      <a:alpha val="100000"/>
                    </a:srgbClr>
                  </a:solidFill>
                  <a:latin typeface="맑은 고딕"/>
                  <a:ea typeface="맑은 고딕"/>
                </a:rPr>
                <a:t>100nm</a:t>
              </a:r>
            </a:p>
          </p:txBody>
        </p:sp>
      </p:grpSp>
      <p:sp>
        <p:nvSpPr>
          <p:cNvPr id="29703" name="TextBox 29702"/>
          <p:cNvSpPr txBox="1"/>
          <p:nvPr/>
        </p:nvSpPr>
        <p:spPr>
          <a:xfrm rot="21600000">
            <a:off x="1691940" y="1695122"/>
            <a:ext cx="1577738" cy="369846"/>
          </a:xfrm>
          <a:prstGeom prst="rect">
            <a:avLst/>
          </a:prstGeom>
          <a:gradFill flip="xy" rotWithShape="1">
            <a:gsLst>
              <a:gs pos="0">
                <a:srgbClr val="0029AC">
                  <a:alpha val="100000"/>
                </a:srgbClr>
              </a:gs>
              <a:gs pos="100000">
                <a:srgbClr val="99A9DE">
                  <a:alpha val="100000"/>
                </a:srgbClr>
              </a:gs>
            </a:gsLst>
            <a:lin ang="5400000" scaled="0"/>
            <a:tileRect/>
          </a:gra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FFCC66">
                    <a:alpha val="100000"/>
                  </a:srgbClr>
                </a:solidFill>
                <a:latin typeface="맑은 고딕"/>
                <a:ea typeface="맑은 고딕"/>
              </a:rPr>
              <a:t>Fiber</a:t>
            </a:r>
          </a:p>
        </p:txBody>
      </p:sp>
      <p:sp>
        <p:nvSpPr>
          <p:cNvPr id="29704" name="TextBox 29703"/>
          <p:cNvSpPr txBox="1"/>
          <p:nvPr/>
        </p:nvSpPr>
        <p:spPr>
          <a:xfrm rot="21600000">
            <a:off x="1693559" y="2098292"/>
            <a:ext cx="1576119" cy="995170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Dry spinning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Wet spinning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Melt spinning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Meltblown</a:t>
            </a:r>
          </a:p>
        </p:txBody>
      </p:sp>
      <p:sp>
        <p:nvSpPr>
          <p:cNvPr id="29705" name="TextBox 29704"/>
          <p:cNvSpPr txBox="1"/>
          <p:nvPr/>
        </p:nvSpPr>
        <p:spPr>
          <a:xfrm rot="10800000">
            <a:off x="849151" y="2793499"/>
            <a:ext cx="461890" cy="1320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eaVert" wrap="non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FFF48F">
                    <a:alpha val="100000"/>
                  </a:srgbClr>
                </a:solidFill>
                <a:latin typeface="맑은 고딕"/>
                <a:ea typeface="맑은 고딕"/>
              </a:rPr>
              <a:t>Productivity</a:t>
            </a:r>
          </a:p>
        </p:txBody>
      </p:sp>
      <p:sp>
        <p:nvSpPr>
          <p:cNvPr id="29706" name="TextBox 29705"/>
          <p:cNvSpPr txBox="1"/>
          <p:nvPr/>
        </p:nvSpPr>
        <p:spPr>
          <a:xfrm rot="21600000">
            <a:off x="3387118" y="2780773"/>
            <a:ext cx="2336354" cy="369846"/>
          </a:xfrm>
          <a:prstGeom prst="rect">
            <a:avLst/>
          </a:prstGeom>
          <a:gradFill flip="xy" rotWithShape="1">
            <a:gsLst>
              <a:gs pos="0">
                <a:srgbClr val="0029AC">
                  <a:alpha val="100000"/>
                </a:srgbClr>
              </a:gs>
              <a:gs pos="100000">
                <a:srgbClr val="99A9DE">
                  <a:alpha val="100000"/>
                </a:srgbClr>
              </a:gs>
            </a:gsLst>
            <a:lin ang="5400000" scaled="0"/>
            <a:tileRect/>
          </a:gra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FFCC66">
                    <a:alpha val="100000"/>
                  </a:srgbClr>
                </a:solidFill>
                <a:latin typeface="맑은 고딕"/>
                <a:ea typeface="맑은 고딕"/>
              </a:rPr>
              <a:t>Microfiber</a:t>
            </a:r>
          </a:p>
        </p:txBody>
      </p:sp>
      <p:sp>
        <p:nvSpPr>
          <p:cNvPr id="29707" name="TextBox 29706"/>
          <p:cNvSpPr txBox="1"/>
          <p:nvPr/>
        </p:nvSpPr>
        <p:spPr>
          <a:xfrm rot="21600000">
            <a:off x="5831424" y="5093349"/>
            <a:ext cx="2447486" cy="369846"/>
          </a:xfrm>
          <a:prstGeom prst="rect">
            <a:avLst/>
          </a:prstGeom>
          <a:gradFill flip="xy" rotWithShape="1">
            <a:gsLst>
              <a:gs pos="0">
                <a:srgbClr val="0029AC">
                  <a:alpha val="100000"/>
                </a:srgbClr>
              </a:gs>
              <a:gs pos="100000">
                <a:srgbClr val="99A9DE">
                  <a:alpha val="100000"/>
                </a:srgbClr>
              </a:gs>
            </a:gsLst>
            <a:lin ang="5400000" scaled="0"/>
            <a:tileRect/>
          </a:gra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FFCC66">
                    <a:alpha val="100000"/>
                  </a:srgbClr>
                </a:solidFill>
                <a:latin typeface="맑은 고딕"/>
                <a:ea typeface="맑은 고딕"/>
              </a:rPr>
              <a:t>Nanofiber</a:t>
            </a:r>
          </a:p>
        </p:txBody>
      </p:sp>
      <p:sp>
        <p:nvSpPr>
          <p:cNvPr id="29708" name="TextBox 29707"/>
          <p:cNvSpPr txBox="1"/>
          <p:nvPr/>
        </p:nvSpPr>
        <p:spPr>
          <a:xfrm rot="21600000">
            <a:off x="3387118" y="3188687"/>
            <a:ext cx="2336354" cy="749182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Modified melt blown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Islands-in-the-sea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Radial sheath separation</a:t>
            </a:r>
          </a:p>
        </p:txBody>
      </p:sp>
      <p:sp>
        <p:nvSpPr>
          <p:cNvPr id="29709" name="TextBox 29708"/>
          <p:cNvSpPr txBox="1"/>
          <p:nvPr/>
        </p:nvSpPr>
        <p:spPr>
          <a:xfrm rot="21600000">
            <a:off x="5831424" y="5480611"/>
            <a:ext cx="2447486" cy="307945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0029AC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Electro-spinning</a:t>
            </a:r>
          </a:p>
        </p:txBody>
      </p:sp>
      <p:sp>
        <p:nvSpPr>
          <p:cNvPr id="29710" name="TextBox 29709"/>
          <p:cNvSpPr txBox="1"/>
          <p:nvPr/>
        </p:nvSpPr>
        <p:spPr>
          <a:xfrm rot="21600000">
            <a:off x="5832986" y="5083860"/>
            <a:ext cx="2447486" cy="369791"/>
          </a:xfrm>
          <a:prstGeom prst="rect">
            <a:avLst/>
          </a:prstGeom>
          <a:gradFill flip="xy" rotWithShape="1">
            <a:gsLst>
              <a:gs pos="0">
                <a:srgbClr val="CC0000">
                  <a:alpha val="100000"/>
                </a:srgbClr>
              </a:gs>
              <a:gs pos="100000">
                <a:srgbClr val="EB9999">
                  <a:alpha val="100000"/>
                </a:srgbClr>
              </a:gs>
            </a:gsLst>
            <a:lin ang="5400000" scaled="0"/>
            <a:tileRect/>
          </a:gra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CC0000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0" i="0" baseline="0">
                <a:solidFill>
                  <a:srgbClr val="3E3EBC">
                    <a:alpha val="100000"/>
                  </a:srgbClr>
                </a:solidFill>
                <a:latin typeface="맑은 고딕"/>
                <a:ea typeface="맑은 고딕"/>
              </a:rPr>
              <a:t>Nanofiber</a:t>
            </a:r>
          </a:p>
        </p:txBody>
      </p:sp>
      <p:pic>
        <p:nvPicPr>
          <p:cNvPr id="29711" name="그림 29710" descr="화살표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826623" y="3572823"/>
            <a:ext cx="2453849" cy="15713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29712" name="TextBox 29711"/>
          <p:cNvSpPr txBox="1"/>
          <p:nvPr/>
        </p:nvSpPr>
        <p:spPr>
          <a:xfrm rot="21600000">
            <a:off x="5837731" y="3252208"/>
            <a:ext cx="2447486" cy="307889"/>
          </a:xfrm>
          <a:prstGeom prst="rect">
            <a:avLst/>
          </a:prstGeom>
          <a:solidFill>
            <a:schemeClr val="bg1"/>
          </a:solidFill>
          <a:ln w="19089" cap="flat" cmpd="sng" algn="ctr">
            <a:solidFill>
              <a:srgbClr val="FFF48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CC0000">
                <a:alpha val="50000"/>
              </a:srgbClr>
            </a:outerShdw>
          </a:effectLst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0" i="0" baseline="0">
                <a:solidFill>
                  <a:srgbClr val="DA0000">
                    <a:alpha val="100000"/>
                  </a:srgbClr>
                </a:solidFill>
                <a:latin typeface="맑은 고딕"/>
                <a:ea typeface="맑은 고딕"/>
              </a:rPr>
              <a:t>Modified E-Spinning</a:t>
            </a:r>
          </a:p>
        </p:txBody>
      </p:sp>
      <p:sp>
        <p:nvSpPr>
          <p:cNvPr id="29713" name="Text Box 98"/>
          <p:cNvSpPr txBox="1">
            <a:spLocks noChangeArrowheads="1"/>
          </p:cNvSpPr>
          <p:nvPr/>
        </p:nvSpPr>
        <p:spPr>
          <a:xfrm>
            <a:off x="5838825" y="3848100"/>
            <a:ext cx="2447925" cy="523875"/>
          </a:xfrm>
          <a:prstGeom prst="rect">
            <a:avLst/>
          </a:prstGeom>
          <a:noFill/>
          <a:ln w="19050">
            <a:noFill/>
            <a:miter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D CO.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Technology</a:t>
            </a:r>
          </a:p>
        </p:txBody>
      </p:sp>
      <p:sp>
        <p:nvSpPr>
          <p:cNvPr id="29714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7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Features  of  E/Blown Spinning. 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29715" name="TextBox 29714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15C52672-4709-4915-AA65-314551E0E7FF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24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-0.32546 " pathEditMode="relative" ptsTypes="">
                                      <p:cBhvr>
                                        <p:cTn id="51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3" grpId="0" animBg="1" autoUpdateAnimBg="0"/>
      <p:bldP spid="29704" grpId="0" animBg="1" autoUpdateAnimBg="0"/>
      <p:bldP spid="29705" grpId="0" autoUpdateAnimBg="0"/>
      <p:bldP spid="29706" grpId="0" animBg="1" autoUpdateAnimBg="0"/>
      <p:bldP spid="29707" grpId="0" animBg="1" autoUpdateAnimBg="0"/>
      <p:bldP spid="29708" grpId="0" animBg="1" autoUpdateAnimBg="0"/>
      <p:bldP spid="29709" grpId="0" animBg="1" autoUpdateAnimBg="0"/>
      <p:bldP spid="29710" grpId="0" animBg="1" autoUpdateAnimBg="0"/>
      <p:bldP spid="29710" grpId="1" animBg="1" autoUpdateAnimBg="0"/>
      <p:bldP spid="29712" grpId="0" animBg="1" autoUpdateAnimBg="0"/>
      <p:bldP spid="29712" grpId="1" animBg="1" autoUpdateAnimBg="0"/>
      <p:bldP spid="29712" grpId="2" animBg="1" autoUpdateAnimBg="0"/>
      <p:bldP spid="297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그림 31747"/>
          <p:cNvPicPr>
            <a:picLocks noChangeAspect="1"/>
          </p:cNvPicPr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384108" y="1291980"/>
            <a:ext cx="4187039" cy="3275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1749" name="TextBox 31748"/>
          <p:cNvSpPr txBox="1"/>
          <p:nvPr/>
        </p:nvSpPr>
        <p:spPr>
          <a:xfrm>
            <a:off x="360273" y="4609271"/>
            <a:ext cx="8383680" cy="193636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07" tIns="45705" rIns="91407" bIns="45705" anchor="ctr">
            <a:spAutoFit/>
          </a:bodyPr>
          <a:lstStyle/>
          <a:p>
            <a:pPr marL="339769" lvl="0" indent="-339769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Arial"/>
              <a:buAutoNum type="arabicParenR"/>
              <a:defRPr/>
            </a:pPr>
            <a:r>
              <a:rPr kumimoji="1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함초롬돋움"/>
              </a:rPr>
              <a:t>Patented Specially Designed Spin Beam</a:t>
            </a:r>
          </a:p>
          <a:p>
            <a:pPr marL="339769" lvl="0" indent="-339769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Arial"/>
              <a:buAutoNum type="arabicParenR" startAt="2"/>
              <a:defRPr/>
            </a:pPr>
            <a:r>
              <a:rPr kumimoji="0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바탕체"/>
              </a:rPr>
              <a:t>High Efficiency Electric Discharge Configuration </a:t>
            </a:r>
          </a:p>
          <a:p>
            <a:pPr marL="339769" lvl="0" indent="-339769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Arial"/>
              <a:buAutoNum type="arabicParenR" startAt="3"/>
              <a:defRPr/>
            </a:pPr>
            <a:r>
              <a:rPr kumimoji="0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바탕체"/>
              </a:rPr>
              <a:t>Precision Aerodynamic Flow Control – Laminar Flow</a:t>
            </a:r>
          </a:p>
          <a:p>
            <a:pPr marL="339769" lvl="0" indent="-339769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Arial"/>
              <a:buAutoNum type="arabicParenR" startAt="4"/>
              <a:defRPr/>
            </a:pPr>
            <a:r>
              <a:rPr kumimoji="0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바탕체"/>
              </a:rPr>
              <a:t>Post Spinning Carrier Recovery System</a:t>
            </a:r>
          </a:p>
          <a:p>
            <a:pPr marL="339769" lvl="0" indent="-339769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Arial"/>
              <a:buAutoNum type="arabicParenR" startAt="5"/>
              <a:defRPr/>
            </a:pPr>
            <a:r>
              <a:rPr kumimoji="0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바탕체"/>
              </a:rPr>
              <a:t>Post Spinning High Speed Web Handling System</a:t>
            </a:r>
            <a:endParaRPr kumimoji="0" lang="ko-KR" altLang="en-US" sz="1600" b="0" i="0">
              <a:solidFill>
                <a:srgbClr val="000000">
                  <a:alpha val="100000"/>
                </a:srgbClr>
              </a:solidFill>
              <a:latin typeface="맑은 고딕"/>
              <a:ea typeface="바탕체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4282292" y="2349052"/>
            <a:ext cx="360302" cy="1223743"/>
          </a:xfrm>
          <a:prstGeom prst="rect">
            <a:avLst/>
          </a:prstGeom>
          <a:solidFill>
            <a:srgbClr val="FFFFFF">
              <a:alpha val="92000"/>
            </a:srgbClr>
          </a:solidFill>
          <a:ln w="25508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kumimoji="1" lang="ko-KR" altLang="en-US" sz="1200" b="0" i="0" baseline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323769" y="404760"/>
            <a:ext cx="8639213" cy="539643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3939DB">
                    <a:alpha val="100000"/>
                  </a:srgbClr>
                </a:solidFill>
                <a:latin typeface="맑은 고딕"/>
                <a:ea typeface="맑은 고딕"/>
              </a:rPr>
              <a:t>Re-modified Tech of AES Technology(Aero-dynamic E/S)</a:t>
            </a:r>
            <a:endParaRPr kumimoji="0" lang="ko-KR" altLang="en-US" sz="2400" b="1" i="0">
              <a:solidFill>
                <a:srgbClr val="3939DB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pic>
        <p:nvPicPr>
          <p:cNvPr id="31752" name="AES_Tech_By_Fibrane_V2_완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tretch>
            <a:fillRect/>
          </a:stretch>
        </p:blipFill>
        <p:spPr>
          <a:xfrm>
            <a:off x="5191783" y="1268202"/>
            <a:ext cx="3839464" cy="3023635"/>
          </a:xfrm>
          <a:prstGeom prst="rect">
            <a:avLst/>
          </a:prstGeom>
        </p:spPr>
      </p:pic>
      <p:sp>
        <p:nvSpPr>
          <p:cNvPr id="31753" name="TextBox 31752"/>
          <p:cNvSpPr txBox="1"/>
          <p:nvPr/>
        </p:nvSpPr>
        <p:spPr>
          <a:xfrm>
            <a:off x="5175875" y="1266583"/>
            <a:ext cx="2949063" cy="276185"/>
          </a:xfrm>
          <a:prstGeom prst="rect">
            <a:avLst/>
          </a:prstGeom>
          <a:solidFill>
            <a:srgbClr val="EDF3AE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ctr" defTabSz="102883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200" b="0" i="0" baseline="0">
                <a:solidFill>
                  <a:srgbClr val="C00000">
                    <a:alpha val="100000"/>
                  </a:srgbClr>
                </a:solidFill>
                <a:latin typeface="굴림"/>
                <a:ea typeface="굴림"/>
              </a:rPr>
              <a:t>(</a:t>
            </a:r>
            <a:r>
              <a:rPr kumimoji="0" lang="ko-KR" altLang="en-US" sz="1200" b="1" i="0" baseline="0">
                <a:solidFill>
                  <a:srgbClr val="C00000">
                    <a:alpha val="100000"/>
                  </a:srgbClr>
                </a:solidFill>
                <a:latin typeface="굴림"/>
                <a:ea typeface="굴림"/>
              </a:rPr>
              <a:t>World Top Productivity and Quality</a:t>
            </a:r>
            <a:r>
              <a:rPr kumimoji="1" lang="ko-KR" altLang="en-US" sz="1200" b="0" i="0" baseline="0">
                <a:solidFill>
                  <a:srgbClr val="C00000">
                    <a:alpha val="100000"/>
                  </a:srgbClr>
                </a:solidFill>
                <a:latin typeface="굴림"/>
                <a:ea typeface="굴림"/>
              </a:rPr>
              <a:t>)</a:t>
            </a:r>
            <a:endParaRPr kumimoji="1" lang="ko-KR" altLang="en-US" sz="1200" b="0" i="0">
              <a:solidFill>
                <a:srgbClr val="C0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6550437" y="635362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75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32771"/>
          <p:cNvSpPr txBox="1"/>
          <p:nvPr/>
        </p:nvSpPr>
        <p:spPr>
          <a:xfrm>
            <a:off x="323769" y="404760"/>
            <a:ext cx="8710659" cy="539643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2400" b="1" i="0" baseline="0">
                <a:solidFill>
                  <a:srgbClr val="3939DB">
                    <a:alpha val="100000"/>
                  </a:srgbClr>
                </a:solidFill>
                <a:latin typeface="맑은 고딕"/>
                <a:ea typeface="맑은 고딕"/>
              </a:rPr>
              <a:t> Distinctiveness of AES(Aerodynamic E-Spinning) Tech.</a:t>
            </a:r>
            <a:endParaRPr kumimoji="0" lang="ko-KR" altLang="en-US" sz="2400" b="1" i="0">
              <a:solidFill>
                <a:srgbClr val="3939DB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3" name="TextBox 32772"/>
          <p:cNvSpPr txBox="1"/>
          <p:nvPr/>
        </p:nvSpPr>
        <p:spPr>
          <a:xfrm>
            <a:off x="320643" y="1484048"/>
            <a:ext cx="1904605" cy="1066617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</a:rPr>
              <a:t>Technology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4" name="TextBox 32773"/>
          <p:cNvSpPr txBox="1"/>
          <p:nvPr/>
        </p:nvSpPr>
        <p:spPr>
          <a:xfrm>
            <a:off x="2606203" y="1484048"/>
            <a:ext cx="6063122" cy="1066617"/>
          </a:xfrm>
          <a:prstGeom prst="rect">
            <a:avLst/>
          </a:prstGeom>
          <a:solidFill>
            <a:srgbClr val="FFFFFF"/>
          </a:solidFill>
          <a:ln w="9544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World-wide Patent Coverage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Low deviation &amp; Various Applications: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  Air/Liquid Filters, Sports Wear, Bio-medical, Battery Separator, etc.</a:t>
            </a:r>
            <a:endParaRPr kumimoji="1" lang="ko-KR" altLang="en-US" sz="15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5" name="TextBox 32774"/>
          <p:cNvSpPr txBox="1"/>
          <p:nvPr/>
        </p:nvSpPr>
        <p:spPr>
          <a:xfrm>
            <a:off x="320643" y="3083946"/>
            <a:ext cx="1904605" cy="1066617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</a:rPr>
              <a:t>Productivity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6" name="TextBox 32775"/>
          <p:cNvSpPr txBox="1"/>
          <p:nvPr/>
        </p:nvSpPr>
        <p:spPr>
          <a:xfrm>
            <a:off x="320643" y="4683844"/>
            <a:ext cx="1904605" cy="1065054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ct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</a:rPr>
              <a:t>Quality</a:t>
            </a:r>
            <a:endParaRPr kumimoji="0" lang="ko-KR" altLang="en-US" sz="1600" b="1" i="0">
              <a:solidFill>
                <a:srgbClr val="FFFFFF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7" name="TextBox 32776"/>
          <p:cNvSpPr txBox="1"/>
          <p:nvPr/>
        </p:nvSpPr>
        <p:spPr>
          <a:xfrm>
            <a:off x="2606203" y="3083946"/>
            <a:ext cx="6064741" cy="1066617"/>
          </a:xfrm>
          <a:prstGeom prst="rect">
            <a:avLst/>
          </a:prstGeom>
          <a:solidFill>
            <a:srgbClr val="FFFFFF"/>
          </a:solidFill>
          <a:ln w="9544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Unprecedented Mass Production Productivity - Demostrated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500~1,000% Increase vs. Competitive Technologies 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Low Maintenance Cost</a:t>
            </a:r>
            <a:endParaRPr kumimoji="1" lang="ko-KR" altLang="en-US" sz="15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8" name="TextBox 32777"/>
          <p:cNvSpPr txBox="1"/>
          <p:nvPr/>
        </p:nvSpPr>
        <p:spPr>
          <a:xfrm>
            <a:off x="2606203" y="4683844"/>
            <a:ext cx="6064741" cy="1190420"/>
          </a:xfrm>
          <a:prstGeom prst="rect">
            <a:avLst/>
          </a:prstGeom>
          <a:solidFill>
            <a:srgbClr val="FFFFFF"/>
          </a:solidFill>
          <a:ln w="9544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Process Control and Uniform Fiber Diameter(~ 1µm)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Up to 90% Porosity, High Surface Area(5~500 m</a:t>
            </a:r>
            <a:r>
              <a:rPr kumimoji="1" lang="ko-KR" altLang="en-US" sz="1500" b="0" i="0" baseline="3000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2</a:t>
            </a: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/g)</a:t>
            </a:r>
          </a:p>
          <a:p>
            <a:pPr marL="0" lvl="0" indent="0" algn="l" defTabSz="1028836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5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 Various Polymers Applicable</a:t>
            </a:r>
            <a:endParaRPr kumimoji="1" lang="ko-KR" altLang="en-US" sz="15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2779" name="TextBox 32778"/>
          <p:cNvSpPr txBox="1"/>
          <p:nvPr/>
        </p:nvSpPr>
        <p:spPr>
          <a:xfrm>
            <a:off x="6550437" y="635362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r" defTabSz="1028836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0721"/>
          <p:cNvSpPr txBox="1"/>
          <p:nvPr/>
        </p:nvSpPr>
        <p:spPr>
          <a:xfrm>
            <a:off x="142837" y="1214198"/>
            <a:ext cx="8999515" cy="5642537"/>
          </a:xfrm>
          <a:prstGeom prst="rect">
            <a:avLst/>
          </a:prstGeom>
          <a:solidFill>
            <a:srgbClr val="002060">
              <a:alpha val="71000"/>
            </a:srgbClr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rgbClr val="FFFFFF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0723" name="모서리가 둥근 직사각형 30722"/>
          <p:cNvSpPr/>
          <p:nvPr/>
        </p:nvSpPr>
        <p:spPr>
          <a:xfrm>
            <a:off x="6299621" y="1355472"/>
            <a:ext cx="2561745" cy="5167977"/>
          </a:xfrm>
          <a:prstGeom prst="roundRect">
            <a:avLst>
              <a:gd name="adj" fmla="val 4166"/>
            </a:avLst>
          </a:prstGeom>
          <a:gradFill flip="xy" rotWithShape="1">
            <a:gsLst>
              <a:gs pos="0">
                <a:srgbClr val="111569">
                  <a:alpha val="60000"/>
                </a:srgbClr>
              </a:gs>
              <a:gs pos="100000">
                <a:srgbClr val="1E4BAE">
                  <a:alpha val="60000"/>
                </a:srgbClr>
              </a:gs>
            </a:gsLst>
            <a:lin ang="5400000" scaled="0"/>
            <a:tileRect/>
          </a:gradFill>
          <a:ln w="38235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ko-KR" sz="1800" b="0" i="0" baseline="0">
              <a:solidFill>
                <a:schemeClr val="bg1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30724" name="그림 30723" descr="arrow 6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4788585" y="2858582"/>
            <a:ext cx="1726938" cy="20744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grpSp>
        <p:nvGrpSpPr>
          <p:cNvPr id="30725" name="Group 1"/>
          <p:cNvGrpSpPr/>
          <p:nvPr/>
        </p:nvGrpSpPr>
        <p:grpSpPr>
          <a:xfrm>
            <a:off x="2915684" y="1318968"/>
            <a:ext cx="2520496" cy="2541148"/>
            <a:chOff x="2915684" y="1318968"/>
            <a:chExt cx="2520496" cy="2541148"/>
          </a:xfrm>
        </p:grpSpPr>
        <p:sp>
          <p:nvSpPr>
            <p:cNvPr id="30780" name="모서리가 둥근 직사각형 30779"/>
            <p:cNvSpPr/>
            <p:nvPr/>
          </p:nvSpPr>
          <p:spPr>
            <a:xfrm>
              <a:off x="2915684" y="1318968"/>
              <a:ext cx="2520496" cy="2541148"/>
            </a:xfrm>
            <a:prstGeom prst="roundRect">
              <a:avLst>
                <a:gd name="adj" fmla="val 4166"/>
              </a:avLst>
            </a:prstGeom>
            <a:solidFill>
              <a:srgbClr val="3D3D3D">
                <a:alpha val="40000"/>
              </a:srgbClr>
            </a:solidFill>
            <a:ln w="38235" cap="flat" cmpd="sng" algn="ctr">
              <a:solidFill>
                <a:schemeClr val="bg2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8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0781" name="그림 30780" descr="title_bar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2945881" y="1384051"/>
              <a:ext cx="2450612" cy="6729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82" name="모서리가 접힌 도형 30781"/>
            <p:cNvSpPr/>
            <p:nvPr/>
          </p:nvSpPr>
          <p:spPr>
            <a:xfrm>
              <a:off x="2972841" y="1828470"/>
              <a:ext cx="2404618" cy="1958636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8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pic>
          <p:nvPicPr>
            <p:cNvPr id="30783" name="그림 30782" descr="ic_13"/>
            <p:cNvPicPr/>
            <p:nvPr/>
          </p:nvPicPr>
          <p:blipFill rotWithShape="1">
            <a:blip r:embed="rId4">
              <a:lum/>
            </a:blip>
            <a:stretch>
              <a:fillRect/>
            </a:stretch>
          </p:blipFill>
          <p:spPr>
            <a:xfrm>
              <a:off x="2972841" y="1384051"/>
              <a:ext cx="365046" cy="384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84" name="TextBox 30783"/>
            <p:cNvSpPr txBox="1"/>
            <p:nvPr/>
          </p:nvSpPr>
          <p:spPr>
            <a:xfrm>
              <a:off x="3212521" y="1384051"/>
              <a:ext cx="2214169" cy="5840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600" b="0" i="0" baseline="0">
                  <a:solidFill>
                    <a:schemeClr val="bg1"/>
                  </a:solidFill>
                  <a:effectLst>
                    <a:outerShdw blurRad="38100" dist="38100" dir="2700000" algn="tl" rotWithShape="0">
                      <a:srgbClr val="5A5A5A">
                        <a:alpha val="60000"/>
                      </a:srgbClr>
                    </a:outerShdw>
                  </a:effectLst>
                  <a:latin typeface="맑은 고딕"/>
                  <a:ea typeface="맑은 고딕"/>
                  <a:cs typeface="+mn-cs"/>
                </a:rPr>
                <a:t>Maximized specific surface area</a:t>
              </a:r>
              <a:endParaRPr kumimoji="1" lang="ko-KR" altLang="en-US" sz="1600" b="0" i="0">
                <a:solidFill>
                  <a:schemeClr val="bg1"/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0726" name="Group 2"/>
          <p:cNvGrpSpPr/>
          <p:nvPr/>
        </p:nvGrpSpPr>
        <p:grpSpPr>
          <a:xfrm>
            <a:off x="2915684" y="3980738"/>
            <a:ext cx="2520496" cy="2593505"/>
            <a:chOff x="2915684" y="3980738"/>
            <a:chExt cx="2520496" cy="2593505"/>
          </a:xfrm>
        </p:grpSpPr>
        <p:sp>
          <p:nvSpPr>
            <p:cNvPr id="30775" name="모서리가 둥근 직사각형 30774"/>
            <p:cNvSpPr/>
            <p:nvPr/>
          </p:nvSpPr>
          <p:spPr>
            <a:xfrm>
              <a:off x="2915684" y="3980738"/>
              <a:ext cx="2520496" cy="2593505"/>
            </a:xfrm>
            <a:prstGeom prst="roundRect">
              <a:avLst>
                <a:gd name="adj" fmla="val 4166"/>
              </a:avLst>
            </a:prstGeom>
            <a:gradFill flip="xy" rotWithShape="1">
              <a:gsLst>
                <a:gs pos="0">
                  <a:srgbClr val="4E2555">
                    <a:alpha val="40000"/>
                  </a:srgbClr>
                </a:gs>
                <a:gs pos="100000">
                  <a:srgbClr val="740074">
                    <a:alpha val="100000"/>
                  </a:srgbClr>
                </a:gs>
              </a:gsLst>
              <a:lin ang="5400000" scaled="0"/>
              <a:tileRect/>
            </a:gradFill>
            <a:ln w="38235" cap="flat" cmpd="sng" algn="ctr">
              <a:solidFill>
                <a:schemeClr val="bg2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8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0776" name="그림 30775" descr="title_bar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2945881" y="4047384"/>
              <a:ext cx="2450612" cy="67137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77" name="모서리가 접힌 도형 30776"/>
            <p:cNvSpPr/>
            <p:nvPr/>
          </p:nvSpPr>
          <p:spPr>
            <a:xfrm>
              <a:off x="2972841" y="4493366"/>
              <a:ext cx="2404618" cy="2009430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8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0778" name="TextBox 30777"/>
            <p:cNvSpPr txBox="1"/>
            <p:nvPr/>
          </p:nvSpPr>
          <p:spPr>
            <a:xfrm>
              <a:off x="3274423" y="4044202"/>
              <a:ext cx="2041135" cy="3380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600" b="0" i="0" baseline="0">
                  <a:solidFill>
                    <a:schemeClr val="bg1"/>
                  </a:solidFill>
                  <a:effectLst>
                    <a:outerShdw blurRad="38100" dist="38100" dir="2700000" algn="tl" rotWithShape="0">
                      <a:srgbClr val="5A5A5A">
                        <a:alpha val="60000"/>
                      </a:srgbClr>
                    </a:outerShdw>
                  </a:effectLst>
                  <a:latin typeface="맑은 고딕"/>
                  <a:ea typeface="맑은 고딕"/>
                  <a:cs typeface="+mn-cs"/>
                </a:rPr>
                <a:t>Small &amp; even pore </a:t>
              </a:r>
              <a:endParaRPr kumimoji="1" lang="ko-KR" altLang="en-US" sz="1600" b="0" i="0">
                <a:solidFill>
                  <a:schemeClr val="bg1"/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0779" name="그림 30778" descr="ic_8"/>
            <p:cNvPicPr/>
            <p:nvPr/>
          </p:nvPicPr>
          <p:blipFill rotWithShape="1">
            <a:blip r:embed="rId5">
              <a:lum/>
            </a:blip>
            <a:stretch>
              <a:fillRect/>
            </a:stretch>
          </p:blipFill>
          <p:spPr>
            <a:xfrm>
              <a:off x="2976022" y="4044202"/>
              <a:ext cx="361865" cy="38413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sp>
        <p:nvSpPr>
          <p:cNvPr id="30727" name="TextBox 30726"/>
          <p:cNvSpPr txBox="1"/>
          <p:nvPr/>
        </p:nvSpPr>
        <p:spPr>
          <a:xfrm>
            <a:off x="2999801" y="4669582"/>
            <a:ext cx="2291979" cy="996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Flow of pores by nano-fibers is extremely complicated</a:t>
            </a:r>
          </a:p>
        </p:txBody>
      </p:sp>
      <p:pic>
        <p:nvPicPr>
          <p:cNvPr id="30728" name="그림 30727" descr="arrow 6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333257" y="2858582"/>
            <a:ext cx="1726882" cy="20744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grpSp>
        <p:nvGrpSpPr>
          <p:cNvPr id="30729" name="Group 3"/>
          <p:cNvGrpSpPr/>
          <p:nvPr/>
        </p:nvGrpSpPr>
        <p:grpSpPr>
          <a:xfrm>
            <a:off x="107951" y="2899831"/>
            <a:ext cx="2160194" cy="2041135"/>
            <a:chOff x="107951" y="2899831"/>
            <a:chExt cx="2160194" cy="2041135"/>
          </a:xfrm>
        </p:grpSpPr>
        <p:grpSp>
          <p:nvGrpSpPr>
            <p:cNvPr id="30769" name="Group 3"/>
            <p:cNvGrpSpPr/>
            <p:nvPr/>
          </p:nvGrpSpPr>
          <p:grpSpPr>
            <a:xfrm>
              <a:off x="107951" y="2899831"/>
              <a:ext cx="2160194" cy="2041135"/>
              <a:chOff x="107951" y="2899831"/>
              <a:chExt cx="2160194" cy="2041135"/>
            </a:xfrm>
          </p:grpSpPr>
          <p:sp>
            <p:nvSpPr>
              <p:cNvPr id="30773" name="자유형 30772"/>
              <p:cNvSpPr/>
              <p:nvPr/>
            </p:nvSpPr>
            <p:spPr>
              <a:xfrm>
                <a:off x="107951" y="2899831"/>
                <a:ext cx="2160194" cy="2041135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0 60000 65536"/>
                  <a:gd name="T6" fmla="*/ 0 w 21600"/>
                  <a:gd name="T7" fmla="*/ 0 h 21600"/>
                  <a:gd name="T8" fmla="*/ 0 60000 65536"/>
                  <a:gd name="T9" fmla="*/ 0 w 21600"/>
                  <a:gd name="T10" fmla="*/ 0 h 21600"/>
                  <a:gd name="T11" fmla="*/ 0 60000 65536"/>
                  <a:gd name="T12" fmla="*/ 0 w 21600"/>
                  <a:gd name="T13" fmla="*/ 0 h 21600"/>
                  <a:gd name="T14" fmla="*/ 0 60000 65536"/>
                  <a:gd name="T15" fmla="*/ 0 w 21600"/>
                  <a:gd name="T16" fmla="*/ 0 h 21600"/>
                  <a:gd name="T17" fmla="*/ 0 60000 65536"/>
                  <a:gd name="T18" fmla="*/ 0 w 21600"/>
                  <a:gd name="T19" fmla="*/ 0 h 21600"/>
                  <a:gd name="T20" fmla="*/ 0 60000 65536"/>
                  <a:gd name="T21" fmla="*/ 0 w 21600"/>
                  <a:gd name="T22" fmla="*/ 0 h 21600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  <a:cxn ang="T17">
                    <a:pos x="T15" y="T16"/>
                  </a:cxn>
                  <a:cxn ang="T20">
                    <a:pos x="T18" y="T19"/>
                  </a:cxn>
                  <a:cxn ang="T23">
                    <a:pos x="T21" y="T22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03" y="10800"/>
                    </a:moveTo>
                    <a:cubicBezTo>
                      <a:pt x="803" y="16321"/>
                      <a:pt x="5279" y="20797"/>
                      <a:pt x="10800" y="20797"/>
                    </a:cubicBezTo>
                    <a:cubicBezTo>
                      <a:pt x="16321" y="20797"/>
                      <a:pt x="20797" y="16321"/>
                      <a:pt x="20797" y="10800"/>
                    </a:cubicBezTo>
                    <a:cubicBezTo>
                      <a:pt x="20797" y="5279"/>
                      <a:pt x="16321" y="803"/>
                      <a:pt x="10800" y="803"/>
                    </a:cubicBezTo>
                    <a:cubicBezTo>
                      <a:pt x="5279" y="803"/>
                      <a:pt x="803" y="5279"/>
                      <a:pt x="803" y="10800"/>
                    </a:cubicBezTo>
                    <a:close/>
                  </a:path>
                </a:pathLst>
              </a:custGeom>
              <a:gradFill flip="xy"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25000"/>
                    </a:srgbClr>
                  </a:gs>
                </a:gsLst>
                <a:lin ang="10800000" scaled="0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74" name="자유형 30773"/>
              <p:cNvSpPr/>
              <p:nvPr/>
            </p:nvSpPr>
            <p:spPr>
              <a:xfrm>
                <a:off x="107951" y="2899831"/>
                <a:ext cx="2160194" cy="2041135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0 60000 65536"/>
                  <a:gd name="T6" fmla="*/ 0 w 21600"/>
                  <a:gd name="T7" fmla="*/ 0 h 21600"/>
                  <a:gd name="T8" fmla="*/ 0 60000 65536"/>
                  <a:gd name="T9" fmla="*/ 0 w 21600"/>
                  <a:gd name="T10" fmla="*/ 0 h 21600"/>
                  <a:gd name="T11" fmla="*/ 0 60000 65536"/>
                  <a:gd name="T12" fmla="*/ 0 w 21600"/>
                  <a:gd name="T13" fmla="*/ 0 h 21600"/>
                  <a:gd name="T14" fmla="*/ 0 60000 65536"/>
                  <a:gd name="T15" fmla="*/ 0 w 21600"/>
                  <a:gd name="T16" fmla="*/ 0 h 21600"/>
                  <a:gd name="T17" fmla="*/ 0 60000 65536"/>
                  <a:gd name="T18" fmla="*/ 0 w 21600"/>
                  <a:gd name="T19" fmla="*/ 0 h 21600"/>
                  <a:gd name="T20" fmla="*/ 0 60000 65536"/>
                  <a:gd name="T21" fmla="*/ 0 w 21600"/>
                  <a:gd name="T22" fmla="*/ 0 h 21600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2">
                    <a:pos x="T0" y="T1"/>
                  </a:cxn>
                  <a:cxn ang="T5">
                    <a:pos x="T3" y="T4"/>
                  </a:cxn>
                  <a:cxn ang="T8">
                    <a:pos x="T6" y="T7"/>
                  </a:cxn>
                  <a:cxn ang="T11">
                    <a:pos x="T9" y="T10"/>
                  </a:cxn>
                  <a:cxn ang="T14">
                    <a:pos x="T12" y="T13"/>
                  </a:cxn>
                  <a:cxn ang="T17">
                    <a:pos x="T15" y="T16"/>
                  </a:cxn>
                  <a:cxn ang="T20">
                    <a:pos x="T18" y="T19"/>
                  </a:cxn>
                  <a:cxn ang="T23">
                    <a:pos x="T21" y="T22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00" y="10800"/>
                    </a:moveTo>
                    <a:cubicBezTo>
                      <a:pt x="2300" y="15494"/>
                      <a:pt x="6106" y="19300"/>
                      <a:pt x="10800" y="19300"/>
                    </a:cubicBezTo>
                    <a:cubicBezTo>
                      <a:pt x="15494" y="19300"/>
                      <a:pt x="19300" y="15494"/>
                      <a:pt x="19300" y="10800"/>
                    </a:cubicBezTo>
                    <a:cubicBezTo>
                      <a:pt x="19300" y="6106"/>
                      <a:pt x="15494" y="2300"/>
                      <a:pt x="10800" y="2300"/>
                    </a:cubicBezTo>
                    <a:cubicBezTo>
                      <a:pt x="6106" y="2300"/>
                      <a:pt x="2300" y="6106"/>
                      <a:pt x="2300" y="10800"/>
                    </a:cubicBezTo>
                    <a:close/>
                  </a:path>
                </a:pathLst>
              </a:custGeom>
              <a:gradFill flip="xy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46000"/>
                    </a:srgbClr>
                  </a:gs>
                </a:gsLst>
                <a:lin ang="10800000" scaled="0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none" lIns="91440" tIns="45720" rIns="91440" bIns="45720" anchor="ctr">
                <a:noAutofit/>
              </a:bodyPr>
              <a:lstStyle/>
              <a:p>
                <a:pPr marL="0" lvl="0" indent="0" algn="l">
                  <a:buNone/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70" name="타원 30769"/>
            <p:cNvSpPr/>
            <p:nvPr/>
          </p:nvSpPr>
          <p:spPr>
            <a:xfrm>
              <a:off x="434874" y="3183943"/>
              <a:ext cx="1544359" cy="1460242"/>
            </a:xfrm>
            <a:prstGeom prst="ellipse">
              <a:avLst/>
            </a:prstGeom>
            <a:gradFill flip="xy" rotWithShape="1">
              <a:gsLst>
                <a:gs pos="0">
                  <a:schemeClr val="bg1">
                    <a:alpha val="26000"/>
                  </a:schemeClr>
                </a:gs>
                <a:gs pos="100000">
                  <a:srgbClr val="FFFFFF">
                    <a:alpha val="100000"/>
                  </a:srgbClr>
                </a:gs>
              </a:gsLst>
              <a:lin ang="10800000" scaled="0"/>
              <a:tileRect/>
            </a:gradFill>
            <a:ln w="5732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8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0771" name="타원 30770"/>
            <p:cNvSpPr/>
            <p:nvPr/>
          </p:nvSpPr>
          <p:spPr>
            <a:xfrm>
              <a:off x="255532" y="3041106"/>
              <a:ext cx="1838015" cy="1736371"/>
            </a:xfrm>
            <a:prstGeom prst="ellipse">
              <a:avLst/>
            </a:prstGeom>
            <a:noFill/>
            <a:ln w="954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8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0772" name="TextBox 30771"/>
            <p:cNvSpPr txBox="1"/>
            <p:nvPr/>
          </p:nvSpPr>
          <p:spPr>
            <a:xfrm>
              <a:off x="503139" y="3722024"/>
              <a:ext cx="1711030" cy="6459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800" b="1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Minimized  diameter</a:t>
              </a:r>
              <a:endParaRPr kumimoji="1" lang="ko-KR" altLang="en-US" sz="1800" b="1" i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30730" name="TextBox 30729"/>
          <p:cNvSpPr txBox="1"/>
          <p:nvPr/>
        </p:nvSpPr>
        <p:spPr>
          <a:xfrm>
            <a:off x="3050595" y="1988778"/>
            <a:ext cx="2291979" cy="9317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The lower diameter,</a:t>
            </a:r>
          </a:p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the more maximized specific surface area..</a:t>
            </a:r>
          </a:p>
        </p:txBody>
      </p:sp>
      <p:grpSp>
        <p:nvGrpSpPr>
          <p:cNvPr id="30731" name="Group 4"/>
          <p:cNvGrpSpPr/>
          <p:nvPr/>
        </p:nvGrpSpPr>
        <p:grpSpPr>
          <a:xfrm>
            <a:off x="6409135" y="3120478"/>
            <a:ext cx="2590323" cy="526917"/>
            <a:chOff x="6409135" y="3120478"/>
            <a:chExt cx="2590323" cy="526917"/>
          </a:xfrm>
        </p:grpSpPr>
        <p:pic>
          <p:nvPicPr>
            <p:cNvPr id="30767" name="그림 30766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3120478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68" name="TextBox 30767"/>
            <p:cNvSpPr txBox="1"/>
            <p:nvPr/>
          </p:nvSpPr>
          <p:spPr>
            <a:xfrm>
              <a:off x="6769437" y="3123604"/>
              <a:ext cx="2230021" cy="5237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Protective clothes for chemical &amp; bio industry </a:t>
              </a:r>
            </a:p>
          </p:txBody>
        </p:sp>
      </p:grpSp>
      <p:pic>
        <p:nvPicPr>
          <p:cNvPr id="30732" name="그림 30731" descr="title_bar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6363141" y="1422118"/>
            <a:ext cx="2409363" cy="553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0733" name="Text Box 64"/>
          <p:cNvSpPr txBox="1">
            <a:spLocks noChangeArrowheads="1"/>
          </p:cNvSpPr>
          <p:nvPr/>
        </p:nvSpPr>
        <p:spPr>
          <a:xfrm>
            <a:off x="6286500" y="1487488"/>
            <a:ext cx="2571750" cy="584200"/>
          </a:xfrm>
          <a:prstGeom prst="rect">
            <a:avLst/>
          </a:prstGeom>
          <a:noFill/>
          <a:ln w="57150" algn="ctr">
            <a:noFill/>
            <a:miter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600" b="0" i="0" u="none" strike="noStrike" kern="120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Characters of Nano-web</a:t>
            </a: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600" b="0" i="0" u="none" strike="noStrike" kern="120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Materials as~</a:t>
            </a:r>
            <a:endParaRPr kumimoji="1" lang="ko-KR" altLang="en-US" sz="1600" b="0" i="0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0734" name="Group 5"/>
          <p:cNvGrpSpPr/>
          <p:nvPr/>
        </p:nvGrpSpPr>
        <p:grpSpPr>
          <a:xfrm>
            <a:off x="6409135" y="3487088"/>
            <a:ext cx="2303086" cy="317434"/>
            <a:chOff x="6409135" y="3487088"/>
            <a:chExt cx="2303086" cy="317434"/>
          </a:xfrm>
        </p:grpSpPr>
        <p:pic>
          <p:nvPicPr>
            <p:cNvPr id="30765" name="그림 30764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3487088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66" name="TextBox 30765"/>
            <p:cNvSpPr txBox="1"/>
            <p:nvPr/>
          </p:nvSpPr>
          <p:spPr>
            <a:xfrm>
              <a:off x="6769437" y="3490269"/>
              <a:ext cx="1942784" cy="3047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</p:grpSp>
      <p:grpSp>
        <p:nvGrpSpPr>
          <p:cNvPr id="30735" name="Group 6"/>
          <p:cNvGrpSpPr/>
          <p:nvPr/>
        </p:nvGrpSpPr>
        <p:grpSpPr>
          <a:xfrm>
            <a:off x="6409135" y="3853753"/>
            <a:ext cx="2303086" cy="317434"/>
            <a:chOff x="6409135" y="3853753"/>
            <a:chExt cx="2303086" cy="317434"/>
          </a:xfrm>
        </p:grpSpPr>
        <p:pic>
          <p:nvPicPr>
            <p:cNvPr id="30763" name="그림 30762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3853753"/>
              <a:ext cx="376210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64" name="TextBox 30763"/>
            <p:cNvSpPr txBox="1"/>
            <p:nvPr/>
          </p:nvSpPr>
          <p:spPr>
            <a:xfrm>
              <a:off x="6769437" y="3856935"/>
              <a:ext cx="1942784" cy="3047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</p:grpSp>
      <p:grpSp>
        <p:nvGrpSpPr>
          <p:cNvPr id="30736" name="Group 7"/>
          <p:cNvGrpSpPr/>
          <p:nvPr/>
        </p:nvGrpSpPr>
        <p:grpSpPr>
          <a:xfrm>
            <a:off x="6409135" y="4220418"/>
            <a:ext cx="2303086" cy="317434"/>
            <a:chOff x="6409135" y="4220418"/>
            <a:chExt cx="2303086" cy="317434"/>
          </a:xfrm>
        </p:grpSpPr>
        <p:pic>
          <p:nvPicPr>
            <p:cNvPr id="30761" name="그림 30760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4220418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62" name="TextBox 30761"/>
            <p:cNvSpPr txBox="1"/>
            <p:nvPr/>
          </p:nvSpPr>
          <p:spPr>
            <a:xfrm>
              <a:off x="6769437" y="4223544"/>
              <a:ext cx="1942784" cy="3047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Bio mimetics </a:t>
              </a:r>
            </a:p>
          </p:txBody>
        </p:sp>
      </p:grpSp>
      <p:grpSp>
        <p:nvGrpSpPr>
          <p:cNvPr id="30737" name="Group 8"/>
          <p:cNvGrpSpPr/>
          <p:nvPr/>
        </p:nvGrpSpPr>
        <p:grpSpPr>
          <a:xfrm>
            <a:off x="6409135" y="4587028"/>
            <a:ext cx="2303086" cy="317434"/>
            <a:chOff x="6409135" y="4587028"/>
            <a:chExt cx="2303086" cy="317434"/>
          </a:xfrm>
        </p:grpSpPr>
        <p:pic>
          <p:nvPicPr>
            <p:cNvPr id="30759" name="그림 30758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4587028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60" name="TextBox 30759"/>
            <p:cNvSpPr txBox="1"/>
            <p:nvPr/>
          </p:nvSpPr>
          <p:spPr>
            <a:xfrm>
              <a:off x="6769437" y="4590209"/>
              <a:ext cx="1942784" cy="3047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0738" name="Group 9"/>
          <p:cNvGrpSpPr/>
          <p:nvPr/>
        </p:nvGrpSpPr>
        <p:grpSpPr>
          <a:xfrm>
            <a:off x="6409136" y="2387147"/>
            <a:ext cx="2447486" cy="516072"/>
            <a:chOff x="6409135" y="2387147"/>
            <a:chExt cx="2447486" cy="516072"/>
          </a:xfrm>
        </p:grpSpPr>
        <p:pic>
          <p:nvPicPr>
            <p:cNvPr id="30757" name="그림 30756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2387147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58" name="TextBox 30757"/>
            <p:cNvSpPr txBox="1"/>
            <p:nvPr/>
          </p:nvSpPr>
          <p:spPr>
            <a:xfrm>
              <a:off x="6642452" y="2390329"/>
              <a:ext cx="2214170" cy="512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H</a:t>
              </a:r>
              <a:r>
                <a:rPr kumimoji="1" lang="en-US" altLang="ko-KR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eat</a:t>
              </a: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 </a:t>
              </a:r>
              <a:r>
                <a:rPr kumimoji="1" lang="en-US" altLang="ko-KR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resistant battery separator</a:t>
              </a: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</p:grpSp>
      <p:pic>
        <p:nvPicPr>
          <p:cNvPr id="30739" name="그림 30738" descr="ic_12"/>
          <p:cNvPicPr/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6409135" y="2753813"/>
            <a:ext cx="334905" cy="3174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grpSp>
        <p:nvGrpSpPr>
          <p:cNvPr id="30740" name="Group 10"/>
          <p:cNvGrpSpPr/>
          <p:nvPr/>
        </p:nvGrpSpPr>
        <p:grpSpPr>
          <a:xfrm>
            <a:off x="6409135" y="4953693"/>
            <a:ext cx="2303086" cy="317434"/>
            <a:chOff x="6409135" y="4953693"/>
            <a:chExt cx="2303086" cy="317434"/>
          </a:xfrm>
        </p:grpSpPr>
        <p:pic>
          <p:nvPicPr>
            <p:cNvPr id="30755" name="그림 30754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4953693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56" name="TextBox 30755"/>
            <p:cNvSpPr txBox="1"/>
            <p:nvPr/>
          </p:nvSpPr>
          <p:spPr>
            <a:xfrm>
              <a:off x="6769437" y="4956875"/>
              <a:ext cx="1942784" cy="3047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Sound-insulations</a:t>
              </a:r>
              <a:endParaRPr kumimoji="1" lang="ko-KR" altLang="en-US" sz="1400" b="0" i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0741" name="Group 11"/>
          <p:cNvGrpSpPr/>
          <p:nvPr/>
        </p:nvGrpSpPr>
        <p:grpSpPr>
          <a:xfrm>
            <a:off x="6409135" y="5320302"/>
            <a:ext cx="2590323" cy="317490"/>
            <a:chOff x="6409135" y="5320302"/>
            <a:chExt cx="2590323" cy="317490"/>
          </a:xfrm>
        </p:grpSpPr>
        <p:pic>
          <p:nvPicPr>
            <p:cNvPr id="30753" name="그림 30752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5320302"/>
              <a:ext cx="334905" cy="3174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54" name="TextBox 30753"/>
            <p:cNvSpPr txBox="1"/>
            <p:nvPr/>
          </p:nvSpPr>
          <p:spPr>
            <a:xfrm>
              <a:off x="6642452" y="5323484"/>
              <a:ext cx="2357006" cy="3079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High performance wipes</a:t>
              </a:r>
              <a:endParaRPr kumimoji="1" lang="ko-KR" altLang="en-US" sz="1400" b="0" i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0742" name="Group 12"/>
          <p:cNvGrpSpPr/>
          <p:nvPr/>
        </p:nvGrpSpPr>
        <p:grpSpPr>
          <a:xfrm>
            <a:off x="6409135" y="5686968"/>
            <a:ext cx="2303086" cy="730976"/>
            <a:chOff x="6409135" y="5686968"/>
            <a:chExt cx="2303086" cy="730976"/>
          </a:xfrm>
        </p:grpSpPr>
        <p:pic>
          <p:nvPicPr>
            <p:cNvPr id="30751" name="그림 30750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09135" y="5686968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52" name="TextBox 30751"/>
            <p:cNvSpPr txBox="1"/>
            <p:nvPr/>
          </p:nvSpPr>
          <p:spPr>
            <a:xfrm>
              <a:off x="6769437" y="5690150"/>
              <a:ext cx="1942784" cy="7277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Medical (</a:t>
              </a:r>
              <a:r>
                <a:rPr kumimoji="1" lang="en-US" altLang="ko-KR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surgical suture</a:t>
              </a: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,</a:t>
              </a:r>
              <a:r>
                <a:rPr kumimoji="1" lang="en-US" altLang="ko-KR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Hemostatic </a:t>
              </a: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,</a:t>
              </a:r>
              <a:endParaRPr kumimoji="1" lang="en-US" altLang="ko-KR" sz="1400" b="0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0743" name="Group 13"/>
          <p:cNvGrpSpPr/>
          <p:nvPr/>
        </p:nvGrpSpPr>
        <p:grpSpPr>
          <a:xfrm>
            <a:off x="6444077" y="6115535"/>
            <a:ext cx="2303031" cy="317434"/>
            <a:chOff x="6444077" y="6115535"/>
            <a:chExt cx="2303031" cy="317434"/>
          </a:xfrm>
        </p:grpSpPr>
        <p:pic>
          <p:nvPicPr>
            <p:cNvPr id="30749" name="그림 30748" descr="ic_12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6444077" y="6115535"/>
              <a:ext cx="334905" cy="3174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0750" name="TextBox 30749"/>
            <p:cNvSpPr txBox="1"/>
            <p:nvPr/>
          </p:nvSpPr>
          <p:spPr>
            <a:xfrm>
              <a:off x="6804379" y="6118717"/>
              <a:ext cx="1942728" cy="3047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rgbClr val="FFFF66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Military</a:t>
              </a:r>
              <a:endParaRPr kumimoji="1" lang="ko-KR" altLang="en-US" sz="1400" b="0" i="0">
                <a:solidFill>
                  <a:srgbClr val="FFFF66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30744" name="제목 1"/>
          <p:cNvSpPr txBox="1"/>
          <p:nvPr/>
        </p:nvSpPr>
        <p:spPr>
          <a:xfrm>
            <a:off x="1071563" y="0"/>
            <a:ext cx="7929562" cy="10795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7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Functions  &amp; Applications Of Bio Nano-Web (Sheet)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30745" name="TextBox 30744"/>
          <p:cNvSpPr txBox="1"/>
          <p:nvPr/>
        </p:nvSpPr>
        <p:spPr>
          <a:xfrm>
            <a:off x="6802760" y="3788670"/>
            <a:ext cx="1944347" cy="360302"/>
          </a:xfrm>
          <a:prstGeom prst="rect">
            <a:avLst/>
          </a:prstGeom>
          <a:solidFill>
            <a:srgbClr val="C0EE66"/>
          </a:solidFill>
          <a:ln w="12726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0" tIns="45720" rIns="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굴림"/>
              </a:rPr>
              <a:t>Cosmetics:Facial mask</a:t>
            </a:r>
            <a:endParaRPr kumimoji="1" lang="ko-KR" altLang="en-US" sz="1400" b="1" i="0">
              <a:solidFill>
                <a:srgbClr val="0000CC">
                  <a:alpha val="100000"/>
                </a:srgbClr>
              </a:solidFill>
              <a:latin typeface="맑은 고딕"/>
              <a:ea typeface="굴림"/>
            </a:endParaRPr>
          </a:p>
        </p:txBody>
      </p:sp>
      <p:sp>
        <p:nvSpPr>
          <p:cNvPr id="30746" name="TextBox 30745"/>
          <p:cNvSpPr txBox="1"/>
          <p:nvPr/>
        </p:nvSpPr>
        <p:spPr>
          <a:xfrm>
            <a:off x="6658360" y="2060224"/>
            <a:ext cx="2160194" cy="360246"/>
          </a:xfrm>
          <a:prstGeom prst="rect">
            <a:avLst/>
          </a:prstGeom>
          <a:solidFill>
            <a:srgbClr val="C0EE66"/>
          </a:solidFill>
          <a:ln w="12726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0" tIns="45720" rIns="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굴림"/>
              </a:rPr>
              <a:t>High performance Filter</a:t>
            </a:r>
            <a:endParaRPr kumimoji="1" lang="ko-KR" altLang="en-US" sz="1400" b="1" i="0">
              <a:solidFill>
                <a:srgbClr val="0000CC">
                  <a:alpha val="100000"/>
                </a:srgbClr>
              </a:solidFill>
              <a:latin typeface="맑은 고딕"/>
              <a:ea typeface="굴림"/>
            </a:endParaRPr>
          </a:p>
        </p:txBody>
      </p:sp>
      <p:sp>
        <p:nvSpPr>
          <p:cNvPr id="30747" name="TextBox 30746"/>
          <p:cNvSpPr txBox="1"/>
          <p:nvPr/>
        </p:nvSpPr>
        <p:spPr>
          <a:xfrm>
            <a:off x="6874207" y="4580665"/>
            <a:ext cx="1872901" cy="360302"/>
          </a:xfrm>
          <a:prstGeom prst="rect">
            <a:avLst/>
          </a:prstGeom>
          <a:solidFill>
            <a:srgbClr val="C0EE66"/>
          </a:solidFill>
          <a:ln w="12726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0" tIns="45720" rIns="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굴림"/>
              </a:rPr>
              <a:t>Nano liquid Filter</a:t>
            </a:r>
            <a:endParaRPr kumimoji="1" lang="ko-KR" altLang="en-US" sz="1400" b="1" i="0">
              <a:solidFill>
                <a:srgbClr val="0000CC">
                  <a:alpha val="100000"/>
                </a:srgbClr>
              </a:solidFill>
              <a:latin typeface="맑은 고딕"/>
              <a:ea typeface="굴림"/>
            </a:endParaRPr>
          </a:p>
        </p:txBody>
      </p:sp>
      <p:sp>
        <p:nvSpPr>
          <p:cNvPr id="30748" name="TextBox 30747"/>
          <p:cNvSpPr txBox="1"/>
          <p:nvPr/>
        </p:nvSpPr>
        <p:spPr>
          <a:xfrm>
            <a:off x="6552028" y="6504360"/>
            <a:ext cx="2133178" cy="365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4EEBBD4-A7E3-4E47-B0F3-012972E24981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27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429" y="115125"/>
            <a:ext cx="8637873" cy="86584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 sz="3555"/>
              <a:t>ex1)Future </a:t>
            </a:r>
            <a:r>
              <a:rPr lang="en-US" altLang="ko-KR" sz="3555" b="1">
                <a:solidFill>
                  <a:srgbClr val="FF0000"/>
                </a:solidFill>
              </a:rPr>
              <a:t>Bio</a:t>
            </a:r>
            <a:r>
              <a:rPr lang="en-US" altLang="ko-KR" sz="3555"/>
              <a:t>-</a:t>
            </a:r>
            <a:r>
              <a:rPr lang="en-US" altLang="ko-KR" sz="3555" b="1">
                <a:solidFill>
                  <a:srgbClr val="FF0000"/>
                </a:solidFill>
              </a:rPr>
              <a:t>Nano</a:t>
            </a:r>
            <a:r>
              <a:rPr lang="en-US" altLang="ko-KR" sz="3555"/>
              <a:t>-Filter:3-Layers.</a:t>
            </a:r>
            <a:br>
              <a:rPr lang="en-US" altLang="ko-KR"/>
            </a:br>
            <a:r>
              <a:rPr lang="en-US" altLang="ko-KR"/>
              <a:t>   </a:t>
            </a:r>
            <a:r>
              <a:rPr lang="en-US" altLang="ko-KR" sz="2000" b="1">
                <a:solidFill>
                  <a:schemeClr val="accent4"/>
                </a:solidFill>
              </a:rPr>
              <a:t>PLA Spunbond+PLA M/B(no-charging)+Nano PLA(</a:t>
            </a:r>
            <a:r>
              <a:rPr lang="en-US" altLang="ko-KR" sz="2000" b="1">
                <a:solidFill>
                  <a:srgbClr val="FF0000"/>
                </a:solidFill>
              </a:rPr>
              <a:t>E-Spin:500nm</a:t>
            </a:r>
            <a:r>
              <a:rPr lang="en-US" altLang="ko-KR" sz="2000" b="1">
                <a:solidFill>
                  <a:schemeClr val="accent4"/>
                </a:solidFill>
              </a:rPr>
              <a:t>) </a:t>
            </a:r>
            <a:r>
              <a:rPr lang="en-US" altLang="ko-KR"/>
              <a:t>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04692" y="1124935"/>
          <a:ext cx="8931348" cy="569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1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961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600">
                          <a:solidFill>
                            <a:srgbClr val="1B1760"/>
                          </a:solidFill>
                        </a:rPr>
                        <a:t>Filter</a:t>
                      </a:r>
                      <a:r>
                        <a:rPr lang="en-US" altLang="ko-KR" sz="1600" baseline="0">
                          <a:solidFill>
                            <a:srgbClr val="1B1760"/>
                          </a:solidFill>
                        </a:rPr>
                        <a:t> </a:t>
                      </a:r>
                      <a:endParaRPr lang="ko-KR" altLang="en-US" sz="1600">
                        <a:solidFill>
                          <a:srgbClr val="1B17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rgbClr val="1B1760"/>
                          </a:solidFill>
                        </a:rPr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>
                          <a:solidFill>
                            <a:schemeClr val="accent4"/>
                          </a:solidFill>
                        </a:rPr>
                        <a:t>M/B weight</a:t>
                      </a:r>
                      <a:endParaRPr lang="ko-KR" altLang="en-US">
                        <a:solidFill>
                          <a:schemeClr val="accent4"/>
                        </a:solidFill>
                      </a:endParaRPr>
                    </a:p>
                    <a:p>
                      <a:pPr algn="l" latinLnBrk="1">
                        <a:defRPr/>
                      </a:pPr>
                      <a:r>
                        <a:rPr lang="en-US" altLang="ko-KR">
                          <a:solidFill>
                            <a:srgbClr val="FF0000"/>
                          </a:solidFill>
                        </a:rPr>
                        <a:t>(No-charging)</a:t>
                      </a:r>
                      <a:r>
                        <a:rPr lang="ko-KR" altLang="en-US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/>
                        <a:t>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chemeClr val="accent4"/>
                          </a:solidFill>
                        </a:rPr>
                        <a:t>E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chemeClr val="accent4"/>
                          </a:solidFill>
                        </a:rPr>
                        <a:t>(%)</a:t>
                      </a:r>
                      <a:endParaRPr lang="ko-KR" altLang="en-US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500" i="0" u="none" strike="noStrike">
                          <a:solidFill>
                            <a:schemeClr val="accent4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↓</a:t>
                      </a:r>
                      <a:r>
                        <a:rPr lang="en-US" altLang="ko-KR" sz="1400">
                          <a:solidFill>
                            <a:schemeClr val="accent4"/>
                          </a:solidFill>
                        </a:rPr>
                        <a:t>Pressure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 sz="1400">
                          <a:solidFill>
                            <a:schemeClr val="accent4"/>
                          </a:solidFill>
                        </a:rPr>
                        <a:t>Drop(mmaq</a:t>
                      </a:r>
                      <a:r>
                        <a:rPr lang="en-US" altLang="ko-KR">
                          <a:solidFill>
                            <a:schemeClr val="accent4"/>
                          </a:solidFill>
                        </a:rPr>
                        <a:t>)</a:t>
                      </a:r>
                      <a:endParaRPr lang="ko-KR" altLang="en-US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>
                          <a:solidFill>
                            <a:schemeClr val="accent4"/>
                          </a:solidFill>
                        </a:rPr>
                        <a:t>S/B+M/B</a:t>
                      </a:r>
                      <a:r>
                        <a:rPr lang="en-US" altLang="ko-KR"/>
                        <a:t>+</a:t>
                      </a:r>
                      <a:r>
                        <a:rPr lang="en-US" altLang="ko-KR">
                          <a:solidFill>
                            <a:srgbClr val="FF0000"/>
                          </a:solidFill>
                        </a:rPr>
                        <a:t>(E/S)</a:t>
                      </a:r>
                    </a:p>
                    <a:p>
                      <a:pPr algn="ctr" latinLnBrk="1">
                        <a:defRPr/>
                      </a:pPr>
                      <a:endParaRPr lang="en-US" altLang="ko-KR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Mask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Droplets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KF-80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25           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ko-KR" b="1"/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25~30      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30~50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80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 8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10(</a:t>
                      </a:r>
                      <a:r>
                        <a:rPr lang="en-US" altLang="ko-KR" sz="1600" b="1"/>
                        <a:t>95LPM)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30+20</a:t>
                      </a:r>
                      <a:r>
                        <a:rPr lang="en-US" altLang="ko-KR" sz="1400" b="0"/>
                        <a:t>+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(1~2)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</a:rPr>
                        <a:t>40+25+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60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KF-94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(KN-95)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30~35      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</a:rPr>
                        <a:t>(substrate 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94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12(95lpm)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/>
                        <a:t> </a:t>
                      </a:r>
                      <a:r>
                        <a:rPr lang="en-US" altLang="ko-KR" b="1"/>
                        <a:t>40+30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354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Automobile cabin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O.E.M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A/S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20~25          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ko-KR" sz="1400" b="1"/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(substrats 60~70)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                   </a:t>
                      </a:r>
                      <a:endParaRPr lang="ko-KR" alt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65~95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600" b="1"/>
                        <a:t>0.9~1.0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600" b="1"/>
                        <a:t>32LPM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60+20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(1~2)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03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en-US" alt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For E-Car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25                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altLang="ko-KR" sz="1400" b="1"/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(substrats 60~70) </a:t>
                      </a:r>
                      <a:r>
                        <a:rPr lang="en-US" altLang="ko-KR" sz="1400"/>
                        <a:t>  </a:t>
                      </a:r>
                      <a:r>
                        <a:rPr lang="en-US" altLang="ko-KR"/>
                        <a:t>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700" b="1"/>
                        <a:t>95</a:t>
                      </a:r>
                      <a:endParaRPr lang="ko-KR" altLang="en-US" sz="17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1.0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70+25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60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Room-air purifier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HEPA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25~30           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ko-KR" sz="1400" b="1"/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(substrate</a:t>
                      </a:r>
                      <a:r>
                        <a:rPr lang="ko-KR" altLang="en-US" sz="1400" b="1"/>
                        <a:t> </a:t>
                      </a:r>
                      <a:r>
                        <a:rPr lang="en-US" altLang="ko-KR" sz="1400" b="1"/>
                        <a:t>70)</a:t>
                      </a:r>
                      <a:r>
                        <a:rPr lang="en-US" altLang="ko-KR" sz="1600"/>
                        <a:t>  </a:t>
                      </a:r>
                      <a:r>
                        <a:rPr lang="en-US" altLang="ko-KR"/>
                        <a:t>            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99.95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3.0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70+30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350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HVAC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200" b="1"/>
                        <a:t>Medium </a:t>
                      </a:r>
                      <a:r>
                        <a:rPr lang="en-US" altLang="ko-KR" sz="1400" b="1"/>
                        <a:t> 65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           85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           95</a:t>
                      </a:r>
                      <a:endParaRPr lang="ko-KR" alt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 15~20          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 15</a:t>
                      </a:r>
                      <a:endParaRPr lang="en-US" altLang="ko-KR" sz="1400" b="1"/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 2</a:t>
                      </a:r>
                      <a:r>
                        <a:rPr lang="en-US" altLang="ko-KR" sz="1400" b="1" baseline="0"/>
                        <a:t>0~25            </a:t>
                      </a:r>
                      <a:r>
                        <a:rPr lang="en-US" altLang="ko-KR" sz="1400" b="1" baseline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ko-KR" sz="1400" b="1" baseline="0"/>
                    </a:p>
                    <a:p>
                      <a:pPr latinLnBrk="1">
                        <a:defRPr/>
                      </a:pPr>
                      <a:r>
                        <a:rPr lang="en-US" altLang="ko-KR" sz="1400" b="1" baseline="0"/>
                        <a:t> 25~35            </a:t>
                      </a:r>
                      <a:r>
                        <a:rPr lang="en-US" altLang="ko-KR" sz="1400" b="1" baseline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altLang="ko-KR" sz="1400" b="1" baseline="0"/>
                    </a:p>
                    <a:p>
                      <a:pPr latinLnBrk="1">
                        <a:defRPr/>
                      </a:pPr>
                      <a:r>
                        <a:rPr lang="en-US" altLang="ko-KR" sz="1400" b="1" baseline="0"/>
                        <a:t>(substrate60)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65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85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95</a:t>
                      </a:r>
                      <a:endParaRPr lang="ko-KR" alt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0.6   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0.8   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1.0   </a:t>
                      </a:r>
                      <a:endParaRPr lang="ko-KR" alt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/>
                        <a:t>60+15</a:t>
                      </a:r>
                      <a:r>
                        <a:rPr lang="en-US" altLang="ko-KR" sz="1400"/>
                        <a:t>+(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1~2)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60+20</a:t>
                      </a:r>
                      <a:r>
                        <a:rPr lang="en-US" altLang="ko-KR" sz="1400"/>
                        <a:t>+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400" b="1"/>
                        <a:t>60+25</a:t>
                      </a:r>
                      <a:r>
                        <a:rPr lang="en-US" altLang="ko-KR" sz="1400"/>
                        <a:t>+</a:t>
                      </a:r>
                      <a:r>
                        <a:rPr lang="en-US" altLang="ko-KR" sz="1400" b="1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91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HEPA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HEPA</a:t>
                      </a:r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400" b="1" baseline="0"/>
                        <a:t> wet-laid glass</a:t>
                      </a:r>
                      <a:r>
                        <a:rPr lang="en-US" altLang="ko-KR" sz="1600" baseline="0"/>
                        <a:t>   </a:t>
                      </a:r>
                      <a:r>
                        <a:rPr lang="en-US" altLang="ko-KR" sz="1600" b="1" baseline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ko-KR" sz="1600" baseline="0"/>
                    </a:p>
                    <a:p>
                      <a:pPr latinLnBrk="1">
                        <a:defRPr/>
                      </a:pPr>
                      <a:r>
                        <a:rPr lang="en-US" altLang="ko-KR" sz="1600" baseline="0"/>
                        <a:t>(substrate 50+50) </a:t>
                      </a:r>
                    </a:p>
                    <a:p>
                      <a:pPr latinLnBrk="1">
                        <a:defRPr/>
                      </a:pPr>
                      <a:r>
                        <a:rPr lang="en-US" altLang="ko-KR" sz="1200"/>
                        <a:t>       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99.97</a:t>
                      </a:r>
                    </a:p>
                    <a:p>
                      <a:pPr latinLnBrk="1">
                        <a:defRPr/>
                      </a:pP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10</a:t>
                      </a:r>
                    </a:p>
                    <a:p>
                      <a:pPr latinLnBrk="1">
                        <a:defRPr/>
                      </a:pP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b="1"/>
                        <a:t>50+30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(5)</a:t>
                      </a:r>
                      <a:r>
                        <a:rPr lang="en-US" altLang="ko-KR"/>
                        <a:t>+</a:t>
                      </a:r>
                      <a:r>
                        <a:rPr lang="en-US" altLang="ko-KR" b="1"/>
                        <a:t>50</a:t>
                      </a:r>
                      <a:endParaRPr lang="en-US" altLang="ko-KR"/>
                    </a:p>
                    <a:p>
                      <a:pPr latinLnBrk="1">
                        <a:defRPr/>
                      </a:pPr>
                      <a:r>
                        <a:rPr lang="en-US" altLang="ko-KR" b="1"/>
                        <a:t>4 </a:t>
                      </a:r>
                      <a:r>
                        <a:rPr lang="en-US" altLang="ko-KR" b="1" baseline="0"/>
                        <a:t>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80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4400" b="0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Various Applications.</a:t>
            </a:r>
            <a:endParaRPr kumimoji="0" lang="ko-KR" altLang="en-US" sz="4400" b="0" i="0" u="none" strike="noStrike" kern="0" cap="none" spc="0" normalizeH="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굴림"/>
            </a:endParaRPr>
          </a:p>
        </p:txBody>
      </p:sp>
      <p:sp>
        <p:nvSpPr>
          <p:cNvPr id="31747" name="내용 개체 틀 2"/>
          <p:cNvSpPr>
            <a:spLocks noGrp="1"/>
          </p:cNvSpPr>
          <p:nvPr>
            <p:ph sz="half" idx="1"/>
          </p:nvPr>
        </p:nvSpPr>
        <p:spPr>
          <a:xfrm>
            <a:off x="457089" y="1599897"/>
            <a:ext cx="8226554" cy="4525126"/>
          </a:xfr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endParaRPr kumimoji="0" lang="ko-KR" altLang="en-US" sz="1200" b="0" i="0" baseline="0">
              <a:solidFill>
                <a:schemeClr val="tx1"/>
              </a:solidFill>
              <a:latin typeface="굴림"/>
              <a:ea typeface="굴림"/>
              <a:sym typeface="굴림"/>
            </a:endParaRPr>
          </a:p>
        </p:txBody>
      </p:sp>
      <p:sp>
        <p:nvSpPr>
          <p:cNvPr id="31748" name="TextBox 31747"/>
          <p:cNvSpPr txBox="1"/>
          <p:nvPr/>
        </p:nvSpPr>
        <p:spPr>
          <a:xfrm>
            <a:off x="0" y="1084087"/>
            <a:ext cx="8999459" cy="5783755"/>
          </a:xfrm>
          <a:prstGeom prst="rect">
            <a:avLst/>
          </a:prstGeom>
          <a:solidFill>
            <a:srgbClr val="002060">
              <a:alpha val="71000"/>
            </a:srgbClr>
          </a:solidFill>
          <a:ln w="25452" cap="flat" cmpd="sng" algn="ctr">
            <a:solidFill>
              <a:srgbClr val="68950E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rgbClr val="FFFFFF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4055310" y="1628476"/>
            <a:ext cx="1007896" cy="4752080"/>
          </a:xfrm>
          <a:prstGeom prst="rect">
            <a:avLst/>
          </a:prstGeom>
          <a:gradFill flip="xy" rotWithShape="1">
            <a:gsLst>
              <a:gs pos="0">
                <a:srgbClr val="650000">
                  <a:alpha val="60000"/>
                </a:srgbClr>
              </a:gs>
              <a:gs pos="100000">
                <a:srgbClr val="DA0000">
                  <a:alpha val="60000"/>
                </a:srgbClr>
              </a:gs>
            </a:gsLst>
            <a:lin ang="5400000" scaled="0"/>
            <a:tileRect/>
          </a:gradFill>
          <a:ln w="28634" cap="flat" cmpd="sng" algn="ctr">
            <a:solidFill>
              <a:srgbClr val="FFFF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ko-KR" sz="18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1750" name="Group 1"/>
          <p:cNvGrpSpPr/>
          <p:nvPr/>
        </p:nvGrpSpPr>
        <p:grpSpPr>
          <a:xfrm>
            <a:off x="958665" y="1628476"/>
            <a:ext cx="1071361" cy="1085650"/>
            <a:chOff x="958665" y="1628476"/>
            <a:chExt cx="1071361" cy="1085650"/>
          </a:xfrm>
        </p:grpSpPr>
        <p:pic>
          <p:nvPicPr>
            <p:cNvPr id="31829" name="그림 31828" descr="ic_11"/>
            <p:cNvPicPr/>
            <p:nvPr/>
          </p:nvPicPr>
          <p:blipFill rotWithShape="1">
            <a:blip r:embed="rId2">
              <a:lum/>
            </a:blip>
            <a:stretch>
              <a:fillRect/>
            </a:stretch>
          </p:blipFill>
          <p:spPr>
            <a:xfrm>
              <a:off x="958665" y="1628476"/>
              <a:ext cx="1071361" cy="10856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30" name="TextBox 31829"/>
            <p:cNvSpPr txBox="1"/>
            <p:nvPr/>
          </p:nvSpPr>
          <p:spPr>
            <a:xfrm>
              <a:off x="1096758" y="2287178"/>
              <a:ext cx="799976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미세먼지</a:t>
              </a:r>
            </a:p>
          </p:txBody>
        </p:sp>
      </p:grpSp>
      <p:grpSp>
        <p:nvGrpSpPr>
          <p:cNvPr id="31751" name="Group 2"/>
          <p:cNvGrpSpPr/>
          <p:nvPr/>
        </p:nvGrpSpPr>
        <p:grpSpPr>
          <a:xfrm>
            <a:off x="958665" y="2393511"/>
            <a:ext cx="1072980" cy="1085650"/>
            <a:chOff x="958665" y="2393511"/>
            <a:chExt cx="1072980" cy="1085650"/>
          </a:xfrm>
        </p:grpSpPr>
        <p:pic>
          <p:nvPicPr>
            <p:cNvPr id="31827" name="그림 31826" descr="ic_10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958665" y="2393511"/>
              <a:ext cx="1072980" cy="10856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28" name="TextBox 31827"/>
            <p:cNvSpPr txBox="1"/>
            <p:nvPr/>
          </p:nvSpPr>
          <p:spPr>
            <a:xfrm>
              <a:off x="1245958" y="3050595"/>
              <a:ext cx="492031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세균</a:t>
              </a:r>
            </a:p>
          </p:txBody>
        </p:sp>
      </p:grpSp>
      <p:grpSp>
        <p:nvGrpSpPr>
          <p:cNvPr id="31752" name="Group 3"/>
          <p:cNvGrpSpPr/>
          <p:nvPr/>
        </p:nvGrpSpPr>
        <p:grpSpPr>
          <a:xfrm>
            <a:off x="958665" y="3156983"/>
            <a:ext cx="1069798" cy="1084032"/>
            <a:chOff x="958665" y="3156983"/>
            <a:chExt cx="1069798" cy="1084032"/>
          </a:xfrm>
        </p:grpSpPr>
        <p:pic>
          <p:nvPicPr>
            <p:cNvPr id="31825" name="그림 31824" descr="ic_9"/>
            <p:cNvPicPr/>
            <p:nvPr/>
          </p:nvPicPr>
          <p:blipFill rotWithShape="1">
            <a:blip r:embed="rId4">
              <a:lum/>
            </a:blip>
            <a:stretch>
              <a:fillRect/>
            </a:stretch>
          </p:blipFill>
          <p:spPr>
            <a:xfrm>
              <a:off x="958665" y="3156983"/>
              <a:ext cx="1069798" cy="10840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26" name="TextBox 31825"/>
            <p:cNvSpPr txBox="1"/>
            <p:nvPr/>
          </p:nvSpPr>
          <p:spPr>
            <a:xfrm>
              <a:off x="1171386" y="3814067"/>
              <a:ext cx="645976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물방울</a:t>
              </a:r>
            </a:p>
          </p:txBody>
        </p:sp>
      </p:grpSp>
      <p:grpSp>
        <p:nvGrpSpPr>
          <p:cNvPr id="31753" name="Group 4"/>
          <p:cNvGrpSpPr/>
          <p:nvPr/>
        </p:nvGrpSpPr>
        <p:grpSpPr>
          <a:xfrm>
            <a:off x="958665" y="3918836"/>
            <a:ext cx="1071361" cy="1084032"/>
            <a:chOff x="958665" y="3918836"/>
            <a:chExt cx="1071361" cy="1084032"/>
          </a:xfrm>
        </p:grpSpPr>
        <p:pic>
          <p:nvPicPr>
            <p:cNvPr id="31823" name="그림 31822" descr="ic_14"/>
            <p:cNvPicPr/>
            <p:nvPr/>
          </p:nvPicPr>
          <p:blipFill rotWithShape="1">
            <a:blip r:embed="rId5">
              <a:lum/>
            </a:blip>
            <a:stretch>
              <a:fillRect/>
            </a:stretch>
          </p:blipFill>
          <p:spPr>
            <a:xfrm>
              <a:off x="958665" y="3918836"/>
              <a:ext cx="1071361" cy="10840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24" name="TextBox 31823"/>
            <p:cNvSpPr txBox="1"/>
            <p:nvPr/>
          </p:nvSpPr>
          <p:spPr>
            <a:xfrm>
              <a:off x="1096758" y="4575920"/>
              <a:ext cx="799976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화학물질</a:t>
              </a:r>
            </a:p>
          </p:txBody>
        </p:sp>
      </p:grpSp>
      <p:grpSp>
        <p:nvGrpSpPr>
          <p:cNvPr id="31754" name="Group 5"/>
          <p:cNvGrpSpPr/>
          <p:nvPr/>
        </p:nvGrpSpPr>
        <p:grpSpPr>
          <a:xfrm>
            <a:off x="966592" y="4680690"/>
            <a:ext cx="1072980" cy="1085650"/>
            <a:chOff x="966592" y="4680690"/>
            <a:chExt cx="1072980" cy="1085651"/>
          </a:xfrm>
        </p:grpSpPr>
        <p:pic>
          <p:nvPicPr>
            <p:cNvPr id="31821" name="그림 31820" descr="ic_8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>
              <a:off x="966592" y="4680690"/>
              <a:ext cx="1072980" cy="10856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22" name="TextBox 31821"/>
            <p:cNvSpPr txBox="1"/>
            <p:nvPr/>
          </p:nvSpPr>
          <p:spPr>
            <a:xfrm>
              <a:off x="1253884" y="5337773"/>
              <a:ext cx="492031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공기</a:t>
              </a:r>
            </a:p>
          </p:txBody>
        </p:sp>
      </p:grpSp>
      <p:grpSp>
        <p:nvGrpSpPr>
          <p:cNvPr id="31755" name="Group 6"/>
          <p:cNvGrpSpPr/>
          <p:nvPr/>
        </p:nvGrpSpPr>
        <p:grpSpPr>
          <a:xfrm>
            <a:off x="971392" y="5444106"/>
            <a:ext cx="1072924" cy="1085650"/>
            <a:chOff x="971392" y="5444106"/>
            <a:chExt cx="1072924" cy="1085651"/>
          </a:xfrm>
        </p:grpSpPr>
        <p:pic>
          <p:nvPicPr>
            <p:cNvPr id="31819" name="그림 31818" descr="ic_10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971392" y="5444106"/>
              <a:ext cx="1072924" cy="10856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20" name="TextBox 31819"/>
            <p:cNvSpPr txBox="1"/>
            <p:nvPr/>
          </p:nvSpPr>
          <p:spPr>
            <a:xfrm>
              <a:off x="1258685" y="6101246"/>
              <a:ext cx="492031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200" b="0" i="0" baseline="0">
                  <a:solidFill>
                    <a:schemeClr val="bg1"/>
                  </a:solidFill>
                  <a:latin typeface="굴림"/>
                  <a:ea typeface="굴림"/>
                </a:rPr>
                <a:t>소리</a:t>
              </a:r>
            </a:p>
          </p:txBody>
        </p:sp>
      </p:grpSp>
      <p:grpSp>
        <p:nvGrpSpPr>
          <p:cNvPr id="31756" name="Group 7"/>
          <p:cNvGrpSpPr/>
          <p:nvPr/>
        </p:nvGrpSpPr>
        <p:grpSpPr>
          <a:xfrm>
            <a:off x="4017242" y="5418709"/>
            <a:ext cx="1072924" cy="1085650"/>
            <a:chOff x="4017242" y="5418709"/>
            <a:chExt cx="1072924" cy="1085651"/>
          </a:xfrm>
        </p:grpSpPr>
        <p:pic>
          <p:nvPicPr>
            <p:cNvPr id="31817" name="그림 31816" descr="ic_10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4017242" y="5418709"/>
              <a:ext cx="1072924" cy="10856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18" name="TextBox 31817"/>
            <p:cNvSpPr txBox="1"/>
            <p:nvPr/>
          </p:nvSpPr>
          <p:spPr>
            <a:xfrm>
              <a:off x="4304535" y="6075849"/>
              <a:ext cx="184086" cy="2761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2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57" name="Group 8"/>
          <p:cNvGrpSpPr/>
          <p:nvPr/>
        </p:nvGrpSpPr>
        <p:grpSpPr>
          <a:xfrm>
            <a:off x="101587" y="1534814"/>
            <a:ext cx="1910968" cy="1788784"/>
            <a:chOff x="101587" y="1534814"/>
            <a:chExt cx="1910968" cy="1788784"/>
          </a:xfrm>
        </p:grpSpPr>
        <p:sp>
          <p:nvSpPr>
            <p:cNvPr id="31814" name="모서리가 둥근 직사각형 31813"/>
            <p:cNvSpPr/>
            <p:nvPr/>
          </p:nvSpPr>
          <p:spPr>
            <a:xfrm>
              <a:off x="101587" y="1534814"/>
              <a:ext cx="1839578" cy="1788784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1815" name="모서리가 접힌 도형 31814"/>
            <p:cNvSpPr/>
            <p:nvPr/>
          </p:nvSpPr>
          <p:spPr>
            <a:xfrm>
              <a:off x="153944" y="1588789"/>
              <a:ext cx="1734808" cy="1682451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1816" name="TextBox 31815"/>
            <p:cNvSpPr txBox="1"/>
            <p:nvPr/>
          </p:nvSpPr>
          <p:spPr>
            <a:xfrm>
              <a:off x="166671" y="1693559"/>
              <a:ext cx="1845885" cy="14284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Filters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Absorptions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Wipers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Protective 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masks</a:t>
              </a:r>
            </a:p>
          </p:txBody>
        </p:sp>
      </p:grpSp>
      <p:grpSp>
        <p:nvGrpSpPr>
          <p:cNvPr id="31758" name="Group 9"/>
          <p:cNvGrpSpPr/>
          <p:nvPr/>
        </p:nvGrpSpPr>
        <p:grpSpPr>
          <a:xfrm>
            <a:off x="101587" y="3642651"/>
            <a:ext cx="1847504" cy="1413218"/>
            <a:chOff x="101587" y="3642652"/>
            <a:chExt cx="1847504" cy="1172596"/>
          </a:xfrm>
        </p:grpSpPr>
        <p:sp>
          <p:nvSpPr>
            <p:cNvPr id="31811" name="모서리가 둥근 직사각형 31810"/>
            <p:cNvSpPr/>
            <p:nvPr/>
          </p:nvSpPr>
          <p:spPr>
            <a:xfrm>
              <a:off x="101587" y="3910910"/>
              <a:ext cx="1839578" cy="863441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1812" name="모서리가 접힌 도형 31811"/>
            <p:cNvSpPr/>
            <p:nvPr/>
          </p:nvSpPr>
          <p:spPr>
            <a:xfrm>
              <a:off x="153944" y="3964830"/>
              <a:ext cx="1734808" cy="738075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1813" name="TextBox 31812"/>
            <p:cNvSpPr txBox="1"/>
            <p:nvPr/>
          </p:nvSpPr>
          <p:spPr>
            <a:xfrm>
              <a:off x="103149" y="3642652"/>
              <a:ext cx="1845943" cy="11725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Nano-textile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Water-proof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en-US" altLang="ko-KR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Vent(for C.P)</a:t>
              </a: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quick-dry,absorption</a:t>
              </a:r>
              <a:endParaRPr kumimoji="1" lang="ko-KR" altLang="en-US" sz="1400" b="0" i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59" name="Group 10"/>
          <p:cNvGrpSpPr/>
          <p:nvPr/>
        </p:nvGrpSpPr>
        <p:grpSpPr>
          <a:xfrm>
            <a:off x="7183715" y="1484020"/>
            <a:ext cx="1911024" cy="1584045"/>
            <a:chOff x="7183715" y="1484020"/>
            <a:chExt cx="1911024" cy="1584045"/>
          </a:xfrm>
        </p:grpSpPr>
        <p:sp>
          <p:nvSpPr>
            <p:cNvPr id="31808" name="모서리가 둥근 직사각형 31807"/>
            <p:cNvSpPr/>
            <p:nvPr/>
          </p:nvSpPr>
          <p:spPr>
            <a:xfrm>
              <a:off x="7183715" y="1484020"/>
              <a:ext cx="1839578" cy="1584045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1809" name="모서리가 접힌 도형 31808"/>
            <p:cNvSpPr/>
            <p:nvPr/>
          </p:nvSpPr>
          <p:spPr>
            <a:xfrm>
              <a:off x="7236072" y="1557029"/>
              <a:ext cx="1734864" cy="1412629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1810" name="TextBox 31809"/>
            <p:cNvSpPr txBox="1"/>
            <p:nvPr/>
          </p:nvSpPr>
          <p:spPr>
            <a:xfrm>
              <a:off x="7248798" y="1701485"/>
              <a:ext cx="1845941" cy="12126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Bio-filter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Medical. Cosmetics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sanitary naphkin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Wound bandage </a:t>
              </a:r>
              <a:endParaRPr kumimoji="1" lang="ko-KR" altLang="en-US" sz="1400" b="0" i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60" name="Group 11"/>
          <p:cNvGrpSpPr/>
          <p:nvPr/>
        </p:nvGrpSpPr>
        <p:grpSpPr>
          <a:xfrm>
            <a:off x="101587" y="5423509"/>
            <a:ext cx="1847504" cy="863441"/>
            <a:chOff x="101587" y="5423509"/>
            <a:chExt cx="1847504" cy="863441"/>
          </a:xfrm>
        </p:grpSpPr>
        <p:sp>
          <p:nvSpPr>
            <p:cNvPr id="31805" name="모서리가 둥근 직사각형 31804"/>
            <p:cNvSpPr/>
            <p:nvPr/>
          </p:nvSpPr>
          <p:spPr>
            <a:xfrm>
              <a:off x="101587" y="5423509"/>
              <a:ext cx="1839578" cy="863441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1806" name="모서리가 접힌 도형 31805"/>
            <p:cNvSpPr/>
            <p:nvPr/>
          </p:nvSpPr>
          <p:spPr>
            <a:xfrm>
              <a:off x="153944" y="5477485"/>
              <a:ext cx="1734808" cy="738019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1807" name="TextBox 31806"/>
            <p:cNvSpPr txBox="1"/>
            <p:nvPr/>
          </p:nvSpPr>
          <p:spPr>
            <a:xfrm>
              <a:off x="103150" y="5679042"/>
              <a:ext cx="1845941" cy="5237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Sound-proof &amp; insulations</a:t>
              </a:r>
              <a:endParaRPr kumimoji="1" lang="ko-KR" altLang="en-US" sz="1400" b="0" i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61" name="Group 12"/>
          <p:cNvGrpSpPr/>
          <p:nvPr/>
        </p:nvGrpSpPr>
        <p:grpSpPr>
          <a:xfrm>
            <a:off x="7109399" y="3644449"/>
            <a:ext cx="2142723" cy="4177163"/>
            <a:chOff x="7109399" y="3572823"/>
            <a:chExt cx="2142723" cy="3368996"/>
          </a:xfrm>
        </p:grpSpPr>
        <p:sp>
          <p:nvSpPr>
            <p:cNvPr id="31802" name="모서리가 둥근 직사각형 31801"/>
            <p:cNvSpPr/>
            <p:nvPr/>
          </p:nvSpPr>
          <p:spPr>
            <a:xfrm>
              <a:off x="7183715" y="3860116"/>
              <a:ext cx="1839578" cy="1152296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1803" name="모서리가 접힌 도형 31802"/>
            <p:cNvSpPr/>
            <p:nvPr/>
          </p:nvSpPr>
          <p:spPr>
            <a:xfrm>
              <a:off x="7236072" y="3572823"/>
              <a:ext cx="1734864" cy="1368143"/>
            </a:xfrm>
            <a:prstGeom prst="foldedCorner">
              <a:avLst>
                <a:gd name="adj" fmla="val 12500"/>
              </a:avLst>
            </a:prstGeom>
            <a:solidFill>
              <a:srgbClr val="FFFFFF">
                <a:alpha val="35000"/>
              </a:srgb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bg1"/>
                  </a:solidFill>
                  <a:latin typeface="맑은 고딕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31804" name="TextBox 31803"/>
            <p:cNvSpPr txBox="1"/>
            <p:nvPr/>
          </p:nvSpPr>
          <p:spPr>
            <a:xfrm>
              <a:off x="7109399" y="3932557"/>
              <a:ext cx="2142722" cy="24290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Extreme-environmental materials(Insulation)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Chemical-protective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Military. 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0" i="0" baseline="0">
                  <a:solidFill>
                    <a:schemeClr val="tx1"/>
                  </a:solidFill>
                  <a:latin typeface="맑은 고딕"/>
                  <a:ea typeface="맑은 고딕"/>
                  <a:cs typeface="+mn-cs"/>
                </a:rPr>
                <a:t>Energy-storage</a:t>
              </a: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  <a:p>
              <a:pPr marL="0" lvl="0" indent="0" algn="l" rtl="0" eaLnBrk="1" latinLnBrk="1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0" i="0">
                <a:solidFill>
                  <a:schemeClr val="tx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62" name="Group 13"/>
          <p:cNvGrpSpPr/>
          <p:nvPr/>
        </p:nvGrpSpPr>
        <p:grpSpPr>
          <a:xfrm>
            <a:off x="1999885" y="1534814"/>
            <a:ext cx="1839578" cy="1788784"/>
            <a:chOff x="1999885" y="1534814"/>
            <a:chExt cx="1839578" cy="1788784"/>
          </a:xfrm>
        </p:grpSpPr>
        <p:pic>
          <p:nvPicPr>
            <p:cNvPr id="31797" name="그림 31796" descr="2003_0527_a_01"/>
            <p:cNvPicPr/>
            <p:nvPr/>
          </p:nvPicPr>
          <p:blipFill rotWithShape="1">
            <a:blip r:embed="rId7">
              <a:lum/>
            </a:blip>
            <a:stretch>
              <a:fillRect/>
            </a:stretch>
          </p:blipFill>
          <p:spPr>
            <a:xfrm>
              <a:off x="2131615" y="1631657"/>
              <a:ext cx="792050" cy="7919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98" name="그림 31797" descr="fotka"/>
            <p:cNvPicPr/>
            <p:nvPr/>
          </p:nvPicPr>
          <p:blipFill rotWithShape="1">
            <a:blip r:embed="rId8">
              <a:lum/>
            </a:blip>
            <a:stretch>
              <a:fillRect/>
            </a:stretch>
          </p:blipFill>
          <p:spPr>
            <a:xfrm>
              <a:off x="2915684" y="1636402"/>
              <a:ext cx="792050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99" name="그림 31798" descr="qmask"/>
            <p:cNvPicPr/>
            <p:nvPr/>
          </p:nvPicPr>
          <p:blipFill rotWithShape="1">
            <a:blip r:embed="rId9">
              <a:lum/>
            </a:blip>
            <a:stretch>
              <a:fillRect/>
            </a:stretch>
          </p:blipFill>
          <p:spPr>
            <a:xfrm>
              <a:off x="2131615" y="2415726"/>
              <a:ext cx="792050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800" name="그림 31799" descr="media"/>
            <p:cNvPicPr/>
            <p:nvPr/>
          </p:nvPicPr>
          <p:blipFill rotWithShape="1">
            <a:blip r:embed="rId10">
              <a:lum/>
            </a:blip>
            <a:stretch>
              <a:fillRect/>
            </a:stretch>
          </p:blipFill>
          <p:spPr>
            <a:xfrm>
              <a:off x="2914121" y="2425271"/>
              <a:ext cx="791994" cy="7919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801" name="모서리가 둥근 직사각형 31800"/>
            <p:cNvSpPr/>
            <p:nvPr/>
          </p:nvSpPr>
          <p:spPr>
            <a:xfrm>
              <a:off x="1999885" y="1534814"/>
              <a:ext cx="1839578" cy="1788784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63" name="Group 14"/>
          <p:cNvGrpSpPr/>
          <p:nvPr/>
        </p:nvGrpSpPr>
        <p:grpSpPr>
          <a:xfrm>
            <a:off x="1999885" y="3925144"/>
            <a:ext cx="1839578" cy="1007896"/>
            <a:chOff x="1999885" y="3925144"/>
            <a:chExt cx="1839578" cy="1007897"/>
          </a:xfrm>
        </p:grpSpPr>
        <p:sp>
          <p:nvSpPr>
            <p:cNvPr id="31795" name="모서리가 둥근 직사각형 31794"/>
            <p:cNvSpPr/>
            <p:nvPr/>
          </p:nvSpPr>
          <p:spPr>
            <a:xfrm>
              <a:off x="1999885" y="3925144"/>
              <a:ext cx="1839578" cy="1007896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1796" name="그림 31795" descr="kcpg5-fabric3"/>
            <p:cNvPicPr/>
            <p:nvPr/>
          </p:nvPicPr>
          <p:blipFill rotWithShape="1">
            <a:blip r:embed="rId11">
              <a:lum/>
            </a:blip>
            <a:stretch>
              <a:fillRect/>
            </a:stretch>
          </p:blipFill>
          <p:spPr>
            <a:xfrm>
              <a:off x="2136359" y="4031532"/>
              <a:ext cx="1582482" cy="7904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31764" name="Group 15"/>
          <p:cNvGrpSpPr/>
          <p:nvPr/>
        </p:nvGrpSpPr>
        <p:grpSpPr>
          <a:xfrm>
            <a:off x="1999885" y="5423509"/>
            <a:ext cx="1839578" cy="1007841"/>
            <a:chOff x="1999885" y="5423509"/>
            <a:chExt cx="1839578" cy="1007841"/>
          </a:xfrm>
        </p:grpSpPr>
        <p:sp>
          <p:nvSpPr>
            <p:cNvPr id="31793" name="모서리가 둥근 직사각형 31792"/>
            <p:cNvSpPr/>
            <p:nvPr/>
          </p:nvSpPr>
          <p:spPr>
            <a:xfrm>
              <a:off x="1999885" y="5423509"/>
              <a:ext cx="1839578" cy="1007841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1794" name="그림 31793" descr="emitec_040922"/>
            <p:cNvPicPr/>
            <p:nvPr/>
          </p:nvPicPr>
          <p:blipFill rotWithShape="1">
            <a:blip r:embed="rId12">
              <a:lum/>
            </a:blip>
            <a:stretch>
              <a:fillRect/>
            </a:stretch>
          </p:blipFill>
          <p:spPr>
            <a:xfrm>
              <a:off x="2131615" y="5542512"/>
              <a:ext cx="1582482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31765" name="Group 16"/>
          <p:cNvGrpSpPr/>
          <p:nvPr/>
        </p:nvGrpSpPr>
        <p:grpSpPr>
          <a:xfrm>
            <a:off x="5291780" y="1484020"/>
            <a:ext cx="1839578" cy="1788784"/>
            <a:chOff x="5291780" y="1484020"/>
            <a:chExt cx="1839578" cy="1788784"/>
          </a:xfrm>
        </p:grpSpPr>
        <p:pic>
          <p:nvPicPr>
            <p:cNvPr id="31788" name="그림 31787" descr="img_automotive5"/>
            <p:cNvPicPr/>
            <p:nvPr/>
          </p:nvPicPr>
          <p:blipFill rotWithShape="1">
            <a:blip r:embed="rId13">
              <a:lum/>
            </a:blip>
            <a:stretch>
              <a:fillRect/>
            </a:stretch>
          </p:blipFill>
          <p:spPr>
            <a:xfrm>
              <a:off x="5413964" y="1604642"/>
              <a:ext cx="792050" cy="7682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89" name="그림 31788" descr="imscn071706_03_01"/>
            <p:cNvPicPr/>
            <p:nvPr/>
          </p:nvPicPr>
          <p:blipFill rotWithShape="1">
            <a:blip r:embed="rId14">
              <a:lum/>
            </a:blip>
            <a:stretch>
              <a:fillRect/>
            </a:stretch>
          </p:blipFill>
          <p:spPr>
            <a:xfrm>
              <a:off x="6206015" y="1591971"/>
              <a:ext cx="791994" cy="7919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90" name="그림 31789" descr="wound_img_01"/>
            <p:cNvPicPr/>
            <p:nvPr/>
          </p:nvPicPr>
          <p:blipFill rotWithShape="1">
            <a:blip r:embed="rId15">
              <a:lum/>
            </a:blip>
            <a:stretch>
              <a:fillRect/>
            </a:stretch>
          </p:blipFill>
          <p:spPr>
            <a:xfrm>
              <a:off x="5413964" y="2369677"/>
              <a:ext cx="792050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91" name="그림 31790" descr="diag_man"/>
            <p:cNvPicPr/>
            <p:nvPr/>
          </p:nvPicPr>
          <p:blipFill rotWithShape="1">
            <a:blip r:embed="rId16">
              <a:lum/>
            </a:blip>
            <a:stretch>
              <a:fillRect/>
            </a:stretch>
          </p:blipFill>
          <p:spPr>
            <a:xfrm>
              <a:off x="6206015" y="2369677"/>
              <a:ext cx="791994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31792" name="모서리가 둥근 직사각형 31791"/>
            <p:cNvSpPr/>
            <p:nvPr/>
          </p:nvSpPr>
          <p:spPr>
            <a:xfrm>
              <a:off x="5291780" y="1484020"/>
              <a:ext cx="1839578" cy="1788784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766" name="Group 17"/>
          <p:cNvGrpSpPr/>
          <p:nvPr/>
        </p:nvGrpSpPr>
        <p:grpSpPr>
          <a:xfrm>
            <a:off x="5291780" y="3860116"/>
            <a:ext cx="1839578" cy="1788784"/>
            <a:chOff x="5291780" y="3860116"/>
            <a:chExt cx="1839578" cy="1788784"/>
          </a:xfrm>
        </p:grpSpPr>
        <p:sp>
          <p:nvSpPr>
            <p:cNvPr id="31783" name="모서리가 둥근 직사각형 31782"/>
            <p:cNvSpPr/>
            <p:nvPr/>
          </p:nvSpPr>
          <p:spPr>
            <a:xfrm>
              <a:off x="5291780" y="3860116"/>
              <a:ext cx="1839578" cy="1788784"/>
            </a:xfrm>
            <a:prstGeom prst="roundRect">
              <a:avLst>
                <a:gd name="adj" fmla="val 4166"/>
              </a:avLst>
            </a:prstGeom>
            <a:solidFill>
              <a:schemeClr val="bg1">
                <a:alpha val="26000"/>
              </a:schemeClr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ko-KR" sz="14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endParaRPr>
            </a:p>
          </p:txBody>
        </p:sp>
        <p:pic>
          <p:nvPicPr>
            <p:cNvPr id="31784" name="그림 31783" descr="DPF%20Fig%201"/>
            <p:cNvPicPr/>
            <p:nvPr/>
          </p:nvPicPr>
          <p:blipFill rotWithShape="1">
            <a:blip r:embed="rId17">
              <a:lum/>
            </a:blip>
            <a:stretch>
              <a:fillRect/>
            </a:stretch>
          </p:blipFill>
          <p:spPr>
            <a:xfrm>
              <a:off x="5420328" y="3975938"/>
              <a:ext cx="791994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85" name="그림 31784" descr="plysuplyflowresphood"/>
            <p:cNvPicPr/>
            <p:nvPr/>
          </p:nvPicPr>
          <p:blipFill rotWithShape="1">
            <a:blip r:embed="rId18">
              <a:lum/>
            </a:blip>
            <a:stretch>
              <a:fillRect/>
            </a:stretch>
          </p:blipFill>
          <p:spPr>
            <a:xfrm>
              <a:off x="6210759" y="3975938"/>
              <a:ext cx="791994" cy="792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86" name="그림 31785" descr="lakelandpg46-tk640w"/>
            <p:cNvPicPr/>
            <p:nvPr/>
          </p:nvPicPr>
          <p:blipFill rotWithShape="1">
            <a:blip r:embed="rId19">
              <a:lum/>
            </a:blip>
            <a:stretch>
              <a:fillRect/>
            </a:stretch>
          </p:blipFill>
          <p:spPr>
            <a:xfrm>
              <a:off x="6210759" y="4771170"/>
              <a:ext cx="791994" cy="7919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pic>
          <p:nvPicPr>
            <p:cNvPr id="31787" name="그림 31786" descr="Household%206%20per%20pack%20copy"/>
            <p:cNvPicPr/>
            <p:nvPr/>
          </p:nvPicPr>
          <p:blipFill rotWithShape="1">
            <a:blip r:embed="rId20">
              <a:lum/>
            </a:blip>
            <a:stretch>
              <a:fillRect/>
            </a:stretch>
          </p:blipFill>
          <p:spPr>
            <a:xfrm>
              <a:off x="5420328" y="4767988"/>
              <a:ext cx="791994" cy="7919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</p:grpSp>
      <p:grpSp>
        <p:nvGrpSpPr>
          <p:cNvPr id="31767" name="Group 18"/>
          <p:cNvGrpSpPr/>
          <p:nvPr/>
        </p:nvGrpSpPr>
        <p:grpSpPr>
          <a:xfrm>
            <a:off x="179341" y="1341183"/>
            <a:ext cx="4391834" cy="647594"/>
            <a:chOff x="179341" y="1341183"/>
            <a:chExt cx="4391834" cy="647594"/>
          </a:xfrm>
        </p:grpSpPr>
        <p:cxnSp>
          <p:nvCxnSpPr>
            <p:cNvPr id="31781" name="직선 연결선 31780"/>
            <p:cNvCxnSpPr/>
            <p:nvPr/>
          </p:nvCxnSpPr>
          <p:spPr>
            <a:xfrm flipH="1" flipV="1">
              <a:off x="3850571" y="1341183"/>
              <a:ext cx="720604" cy="647594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31782" name="직선 연결선 31781"/>
            <p:cNvCxnSpPr/>
            <p:nvPr/>
          </p:nvCxnSpPr>
          <p:spPr>
            <a:xfrm flipH="1">
              <a:off x="179341" y="1341183"/>
              <a:ext cx="3671230" cy="0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</p:grpSp>
      <p:grpSp>
        <p:nvGrpSpPr>
          <p:cNvPr id="31768" name="Group 19"/>
          <p:cNvGrpSpPr/>
          <p:nvPr/>
        </p:nvGrpSpPr>
        <p:grpSpPr>
          <a:xfrm>
            <a:off x="179341" y="3572823"/>
            <a:ext cx="4391834" cy="142837"/>
            <a:chOff x="179341" y="3572823"/>
            <a:chExt cx="4391834" cy="142837"/>
          </a:xfrm>
        </p:grpSpPr>
        <p:cxnSp>
          <p:nvCxnSpPr>
            <p:cNvPr id="31779" name="직선 연결선 31778"/>
            <p:cNvCxnSpPr/>
            <p:nvPr/>
          </p:nvCxnSpPr>
          <p:spPr>
            <a:xfrm flipH="1">
              <a:off x="3850571" y="3572823"/>
              <a:ext cx="720604" cy="142837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31780" name="직선 연결선 31779"/>
            <p:cNvCxnSpPr/>
            <p:nvPr/>
          </p:nvCxnSpPr>
          <p:spPr>
            <a:xfrm flipH="1">
              <a:off x="179341" y="3715660"/>
              <a:ext cx="3671230" cy="0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</p:grpSp>
      <p:grpSp>
        <p:nvGrpSpPr>
          <p:cNvPr id="31769" name="Group 20"/>
          <p:cNvGrpSpPr/>
          <p:nvPr/>
        </p:nvGrpSpPr>
        <p:grpSpPr>
          <a:xfrm>
            <a:off x="179341" y="5228260"/>
            <a:ext cx="4391834" cy="720604"/>
            <a:chOff x="179341" y="5228260"/>
            <a:chExt cx="4391834" cy="720604"/>
          </a:xfrm>
        </p:grpSpPr>
        <p:cxnSp>
          <p:nvCxnSpPr>
            <p:cNvPr id="31777" name="직선 연결선 31776"/>
            <p:cNvCxnSpPr/>
            <p:nvPr/>
          </p:nvCxnSpPr>
          <p:spPr>
            <a:xfrm flipH="1" flipV="1">
              <a:off x="3850571" y="5228260"/>
              <a:ext cx="720604" cy="720604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31778" name="직선 연결선 31777"/>
            <p:cNvCxnSpPr/>
            <p:nvPr/>
          </p:nvCxnSpPr>
          <p:spPr>
            <a:xfrm flipH="1">
              <a:off x="179341" y="5228260"/>
              <a:ext cx="3671230" cy="0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</p:grpSp>
      <p:grpSp>
        <p:nvGrpSpPr>
          <p:cNvPr id="31770" name="Group 21"/>
          <p:cNvGrpSpPr/>
          <p:nvPr/>
        </p:nvGrpSpPr>
        <p:grpSpPr>
          <a:xfrm>
            <a:off x="4571176" y="1303115"/>
            <a:ext cx="4391778" cy="1368143"/>
            <a:chOff x="4571176" y="1303115"/>
            <a:chExt cx="4391778" cy="1368143"/>
          </a:xfrm>
        </p:grpSpPr>
        <p:cxnSp>
          <p:nvCxnSpPr>
            <p:cNvPr id="31775" name="직선 연결선 31774"/>
            <p:cNvCxnSpPr/>
            <p:nvPr/>
          </p:nvCxnSpPr>
          <p:spPr>
            <a:xfrm flipV="1">
              <a:off x="4571176" y="1303115"/>
              <a:ext cx="720604" cy="1368143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31776" name="직선 연결선 31775"/>
            <p:cNvCxnSpPr/>
            <p:nvPr/>
          </p:nvCxnSpPr>
          <p:spPr>
            <a:xfrm flipH="1">
              <a:off x="5291780" y="1309423"/>
              <a:ext cx="3671174" cy="0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</p:grpSp>
      <p:grpSp>
        <p:nvGrpSpPr>
          <p:cNvPr id="31771" name="Group 22"/>
          <p:cNvGrpSpPr/>
          <p:nvPr/>
        </p:nvGrpSpPr>
        <p:grpSpPr>
          <a:xfrm>
            <a:off x="4777477" y="3849008"/>
            <a:ext cx="4391834" cy="791994"/>
            <a:chOff x="4777477" y="3849008"/>
            <a:chExt cx="4391835" cy="791994"/>
          </a:xfrm>
        </p:grpSpPr>
        <p:cxnSp>
          <p:nvCxnSpPr>
            <p:cNvPr id="31773" name="직선 연결선 31772"/>
            <p:cNvCxnSpPr/>
            <p:nvPr/>
          </p:nvCxnSpPr>
          <p:spPr>
            <a:xfrm flipV="1">
              <a:off x="4777477" y="3849008"/>
              <a:ext cx="720604" cy="791994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  <p:cxnSp>
          <p:nvCxnSpPr>
            <p:cNvPr id="31774" name="직선 연결선 31773"/>
            <p:cNvCxnSpPr/>
            <p:nvPr/>
          </p:nvCxnSpPr>
          <p:spPr>
            <a:xfrm flipH="1">
              <a:off x="5498082" y="3849008"/>
              <a:ext cx="3671230" cy="0"/>
            </a:xfrm>
            <a:prstGeom prst="line">
              <a:avLst/>
            </a:prstGeom>
            <a:ln w="28634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</p:spPr>
        </p:cxnSp>
      </p:grpSp>
      <p:sp>
        <p:nvSpPr>
          <p:cNvPr id="31772" name="TextBox 3177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19385D98-1F53-4457-AC0A-9314258794FF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29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0276 0.00023 0.05816 -0.0125 0.0868 -0.01227 C 0.10955 -0.01366 0.12222 -0.01088 0.13628 -0.00857 C 0.15035 -0.00625 0.16163 0.00115 0.17135 0.00185 C 0.17413 0.00301 0.19253 -0.00602 0.19531 -0.00486 C 0.19861 -0.00324 0.23021 -0.00463 0.23368 -0.00301 C 0.25226 -0.0051 0.24392 -0.0132 0.2625 -0.01412 C 0.27864 -0.01991 0.31875 -0.02014 0.33107 -0.02408 C 0.3434 -0.02801 0.33541 -0.03519 0.33663 -0.0382 " pathEditMode="relative" ptsTypes="">
                                      <p:cBhvr>
                                        <p:cTn id="37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5712 0.00347 0.02535 0.0081 0.08281 0.01065 C 0.08559 0.01204 0.12952 -0.0037 0.13229 -0.00231 C 0.13594 -0.00046 0.1717 0.00417 0.17518 0.00602 C 0.19375 0.0037 0.22639 0.00116 0.24514 -7.40741E-7 C 0.2809 -0.00231 0.31077 -0.03125 0.33646 -0.03125 " pathEditMode="relative" ptsTypes="">
                                      <p:cBhvr>
                                        <p:cTn id="39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0833E-6 C 0.04774 0.00624 0.01076 0.00902 0.05885 0.01341 C 0.07535 0.01596 0.10156 0.01041 0.11701 0.01017 C 0.13229 0.00994 0.13958 0.01133 0.15052 0.01202 C 0.15347 0.01596 0.18055 0.00925 0.18333 0.01341 C 0.19896 0.00786 0.20972 0.00601 0.22535 0.00393 C 0.25521 -0.00069 0.25972 0.00254 0.28142 0.00254 " pathEditMode="relative" ptsTypes="">
                                      <p:cBhvr>
                                        <p:cTn id="41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0.05746 0.00185 0.03663 -0.00487 0.09462 -0.00371 C 0.09739 -0.00301 0.13333 -0.00024 0.13611 0.00046 C 0.13976 0.00138 0.1993 -0.00487 0.20278 -0.00371 C 0.22135 -0.00487 0.24913 0.00555 0.26788 0.00486 C 0.30382 0.0037 0.31076 0.00277 0.33663 0.00277 " pathEditMode="relative" ptsTypes="">
                                      <p:cBhvr>
                                        <p:cTn id="43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C 0.01007 -0.00324 0.00486 -0.00162 0.01475 -0.00417 C 0.04253 -0.00324 0.07361 -0.00579 0.10104 0.00301 C 0.10191 0.00301 0.13923 0.00278 0.15121 -0.00046 C 0.16076 -0.00324 0.16493 -0.00602 0.17482 -0.00764 C 0.21163 -0.00579 0.24826 -0.0044 0.28489 -0.00949 C 0.30121 -0.01621 0.3066 0.01227 0.33472 0.01227 " pathEditMode="relative" ptsTypes="">
                                      <p:cBhvr>
                                        <p:cTn id="45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6823 0.00162 0.03021 0.00371 0.09879 0.00486 C 0.10191 0.00579 0.15955 -0.00463 0.16285 -0.00416 C 0.16701 -0.00324 0.20469 0.00209 0.20885 0.00278 C 0.23108 0.00185 0.26997 0.0007 0.29219 -2.22222E-6 C 0.33507 -0.00092 0.3 -0.00347 0.33038 -0.00347 " pathEditMode="relative" ptsTypes="">
                                      <p:cBhvr>
                                        <p:cTn id="47" dur="3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72 0.01226 C 0.35712 0.01342 0.35608 -0.0088 0.37448 0.00092 C 0.39479 -0.00024 0.41094 0.00138 0.42917 -0.00834 C 0.44375 -0.00926 0.46632 0.00787 0.48281 0.00856 C 0.52205 0.00787 0.51337 0.01597 0.54531 0.01041 C 0.55087 0.01226 0.59965 0.03726 0.60503 0.04004 C 0.61875 0.04004 0.65521 0.03796 0.67031 0.04375 C 0.67969 0.03981 0.70365 0.07152 0.72587 0.10671 " pathEditMode="relative" ptsTypes="">
                                      <p:cBhvr>
                                        <p:cTn id="50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24 -0.00834 L 0.38924 -0.05278 L 0.30868 -0.05093 L 0.34202 -0.02871 L 0.37674 -0.03588 L 0.31146 -0.00278 L 0.37535 -0.00834 L 0.28507 0.01944 L 0.38368 0.03611 " pathEditMode="relative" ptsTypes="">
                                      <p:cBhvr>
                                        <p:cTn id="52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8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8193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85674" y="1285645"/>
            <a:ext cx="8585237" cy="53838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8195" name="TextBox 8194"/>
          <p:cNvSpPr txBox="1"/>
          <p:nvPr/>
        </p:nvSpPr>
        <p:spPr>
          <a:xfrm>
            <a:off x="4066418" y="1268174"/>
            <a:ext cx="1642765" cy="5377460"/>
          </a:xfrm>
          <a:prstGeom prst="rect">
            <a:avLst/>
          </a:prstGeom>
          <a:solidFill>
            <a:srgbClr val="FF0000">
              <a:alpha val="40000"/>
            </a:srgbClr>
          </a:solidFill>
          <a:ln w="9544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196" name="제목 1"/>
          <p:cNvSpPr txBox="1">
            <a:spLocks noGrp="1"/>
          </p:cNvSpPr>
          <p:nvPr>
            <p:ph type="title" idx="4294967295"/>
          </p:nvPr>
        </p:nvSpPr>
        <p:spPr>
          <a:xfrm>
            <a:off x="457200" y="187325"/>
            <a:ext cx="8228013" cy="72072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en-US" altLang="ko-KR" sz="2700" b="1" i="1" u="none" strike="noStrike" kern="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ahoma"/>
                <a:sym typeface="굴림"/>
              </a:rPr>
            </a:br>
            <a:r>
              <a:rPr kumimoji="0" lang="en-US" altLang="ko-KR" sz="3100" b="1" i="1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Tahoma"/>
                <a:sym typeface="굴림"/>
              </a:rPr>
              <a:t>The World  of Micro &amp; Nano Size </a:t>
            </a:r>
            <a:endParaRPr kumimoji="0" lang="ko-KR" altLang="en-US" sz="3100" b="1" i="1" u="none" strike="noStrike" kern="0" cap="none" spc="0" normalizeH="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Tahoma"/>
              <a:sym typeface="굴림"/>
            </a:endParaRPr>
          </a:p>
        </p:txBody>
      </p:sp>
      <p:sp>
        <p:nvSpPr>
          <p:cNvPr id="8197" name="TextBox 8196"/>
          <p:cNvSpPr txBox="1"/>
          <p:nvPr/>
        </p:nvSpPr>
        <p:spPr>
          <a:xfrm>
            <a:off x="6552028" y="6591659"/>
            <a:ext cx="2133178" cy="3651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C0EA500-73C0-4CB8-96FF-02F0A5C45C3A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035" y="115126"/>
            <a:ext cx="8506979" cy="7922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800" b="1"/>
              <a:t>ex2) P.V.A(Collagen) nano fabrics-Patch &amp; film</a:t>
            </a:r>
            <a:br>
              <a:rPr lang="en-US" altLang="ko-KR" sz="2800"/>
            </a:br>
            <a:r>
              <a:rPr lang="en-US" altLang="ko-KR" sz="2800"/>
              <a:t>: </a:t>
            </a:r>
            <a:r>
              <a:rPr lang="en-US" altLang="ko-KR" sz="2800" b="1">
                <a:solidFill>
                  <a:srgbClr val="FF0000"/>
                </a:solidFill>
              </a:rPr>
              <a:t>Water-soluble Electro Blown Spinning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182" y="1267558"/>
            <a:ext cx="3803345" cy="53299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46583" y="1101175"/>
            <a:ext cx="3776615" cy="55684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036" y="274587"/>
            <a:ext cx="8579004" cy="776889"/>
          </a:xfrm>
        </p:spPr>
        <p:txBody>
          <a:bodyPr/>
          <a:lstStyle/>
          <a:p>
            <a:pPr>
              <a:defRPr/>
            </a:pPr>
            <a:r>
              <a:rPr lang="en-US" altLang="ko-KR" sz="3000"/>
              <a:t>ex3)Heat-resistant Nano separator for E-Car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54461" y="1123504"/>
            <a:ext cx="4020094" cy="2737026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13070" y="3932557"/>
          <a:ext cx="4249593" cy="2921127"/>
        </p:xfrm>
        <a:graphic>
          <a:graphicData uri="http://schemas.openxmlformats.org/drawingml/2006/table">
            <a:tbl>
              <a:tblPr firstRow="1" bandRow="1"/>
              <a:tblGrid>
                <a:gridCol w="15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Main Property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Present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Target Spec.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Porosity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30~50%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under </a:t>
                      </a:r>
                      <a:r>
                        <a:rPr lang="en-US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50%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pore size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0.1~1</a:t>
                      </a:r>
                      <a:r>
                        <a:rPr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μ</a:t>
                      </a:r>
                      <a:r>
                        <a:rPr lang="en-US"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m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under </a:t>
                      </a:r>
                      <a:r>
                        <a:rPr lang="en-US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1</a:t>
                      </a:r>
                      <a:r>
                        <a:rPr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μ</a:t>
                      </a:r>
                      <a:r>
                        <a:rPr lang="en-US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m 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Thickness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20</a:t>
                      </a:r>
                      <a:r>
                        <a:rPr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μ</a:t>
                      </a:r>
                      <a:r>
                        <a:rPr lang="en-US" sz="1100" b="0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m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16</a:t>
                      </a:r>
                      <a:r>
                        <a:rPr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μ</a:t>
                      </a:r>
                      <a:r>
                        <a:rPr lang="en-US" sz="1200" b="1" i="0" u="none" strike="noStrike" spc="-40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m</a:t>
                      </a:r>
                      <a:endParaRPr sz="1200" b="1" i="0" u="none" strike="noStrike">
                        <a:solidFill>
                          <a:srgbClr val="000000"/>
                        </a:solidFill>
                        <a:latin typeface="바탕"/>
                        <a:ea typeface="바탕"/>
                        <a:cs typeface="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Heat-resistancy</a:t>
                      </a:r>
                    </a:p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(L.O.I)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100~15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0</a:t>
                      </a:r>
                      <a:r>
                        <a:rPr sz="1100" b="0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바탕"/>
                        <a:ea typeface="바탕"/>
                        <a:cs typeface="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over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160</a:t>
                      </a: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℃</a:t>
                      </a:r>
                    </a:p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(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over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바탕"/>
                          <a:ea typeface="바탕"/>
                          <a:cs typeface="바탕"/>
                        </a:rPr>
                        <a:t>40)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100" b="1" i="0" u="none" strike="noStrike">
                          <a:solidFill>
                            <a:srgbClr val="FF0000"/>
                          </a:solidFill>
                          <a:latin typeface="바탕"/>
                          <a:ea typeface="바탕"/>
                          <a:cs typeface="바탕"/>
                        </a:rPr>
                        <a:t>Puncture Strength</a:t>
                      </a:r>
                    </a:p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바탕"/>
                          <a:ea typeface="바탕"/>
                          <a:cs typeface="바탕"/>
                        </a:rPr>
                        <a:t>(ASTM D 5745)</a:t>
                      </a:r>
                    </a:p>
                  </a:txBody>
                  <a:tcPr anchor="ctr">
                    <a:lnL w="0">
                      <a:noFill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바탕"/>
                          <a:ea typeface="바탕"/>
                          <a:cs typeface="바탕"/>
                        </a:rPr>
                        <a:t>10N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0" marR="38100" indent="-22860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680720" algn="l"/>
                          <a:tab pos="1504950" algn="l"/>
                          <a:tab pos="1546860" algn="l"/>
                          <a:tab pos="1598930" algn="l"/>
                          <a:tab pos="2114550" algn="l"/>
                        </a:tabLst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FF0000"/>
                          </a:solidFill>
                          <a:latin typeface="바탕"/>
                          <a:ea typeface="바탕"/>
                          <a:cs typeface="바탕"/>
                        </a:rPr>
                        <a:t>over </a:t>
                      </a: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바탕"/>
                          <a:ea typeface="바탕"/>
                          <a:cs typeface="바탕"/>
                        </a:rPr>
                        <a:t>14N 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0">
                      <a:noFill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2664" y="1267557"/>
            <a:ext cx="3778070" cy="554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① 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Modification tech. of  P.V.D.F or  P. I polymers  (Improvement of morecular weight &amp; durability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② 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How to make ultra-thin nano-fabrics   (under 16um)</a:t>
            </a:r>
            <a:r>
              <a:rPr lang="en-US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.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    (Super-caledering tech.)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③ 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How to increase the p</a:t>
            </a:r>
            <a:r>
              <a:rPr lang="en-US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uncture strength)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 &amp;  minimize of deviation.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④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 How to make a uniform ceramic coating technology.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     how to keep the strength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⑤ </a:t>
            </a:r>
            <a:r>
              <a:rPr lang="en-US" altLang="ko-KR" sz="17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How to maintain the electrolyte -absorbency</a:t>
            </a:r>
          </a:p>
          <a:p>
            <a:pPr marL="635000" marR="38100" indent="-292100"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tabLst>
                <a:tab pos="680720" algn="l"/>
                <a:tab pos="1504950" algn="l"/>
                <a:tab pos="1546860" algn="l"/>
                <a:tab pos="1598930" algn="l"/>
                <a:tab pos="2114550" algn="l"/>
              </a:tabLst>
              <a:defRPr/>
            </a:pPr>
            <a:r>
              <a:rPr sz="1400" b="1" i="0" u="none" strike="noStrike" spc="-150">
                <a:solidFill>
                  <a:srgbClr val="000000"/>
                </a:solidFill>
                <a:latin typeface="바탕"/>
                <a:ea typeface="바탕"/>
                <a:cs typeface="바탕"/>
              </a:rPr>
              <a:t> </a:t>
            </a:r>
            <a:endParaRPr lang="en-US" altLang="ko-KR" sz="1400" b="1"/>
          </a:p>
        </p:txBody>
      </p:sp>
      <p:sp>
        <p:nvSpPr>
          <p:cNvPr id="6" name="직사각형 5"/>
          <p:cNvSpPr/>
          <p:nvPr/>
        </p:nvSpPr>
        <p:spPr>
          <a:xfrm>
            <a:off x="2121448" y="2059855"/>
            <a:ext cx="1440540" cy="288108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>
                <a:solidFill>
                  <a:srgbClr val="FF0000"/>
                </a:solidFill>
              </a:rPr>
              <a:t>electrolyte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85097" y="3284314"/>
            <a:ext cx="864324" cy="288108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>
                <a:solidFill>
                  <a:srgbClr val="FF0000"/>
                </a:solidFill>
              </a:rPr>
              <a:t>anode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138204" y="3284314"/>
            <a:ext cx="1080405" cy="288108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>
                <a:solidFill>
                  <a:srgbClr val="FF0000"/>
                </a:solidFill>
              </a:rPr>
              <a:t>cathode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129826" y="2564044"/>
            <a:ext cx="864324" cy="288108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>
                <a:solidFill>
                  <a:srgbClr val="FF0000"/>
                </a:solidFill>
              </a:rPr>
              <a:t>separator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036" y="274587"/>
            <a:ext cx="8579004" cy="7768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800"/>
              <a:t>ex4)Gas diffusion layer for Hydrogen Fuel cell based on Carbon nanofiber fabrics 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119955" y="1051477"/>
            <a:ext cx="5035005" cy="3313242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245560" y="4364719"/>
          <a:ext cx="4837370" cy="2423922"/>
        </p:xfrm>
        <a:graphic>
          <a:graphicData uri="http://schemas.openxmlformats.org/drawingml/2006/table">
            <a:tbl>
              <a:tblPr firstRow="1" bandRow="1"/>
              <a:tblGrid>
                <a:gridCol w="105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482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Property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unit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PRESENT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Target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dometic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  <a:cs typeface="휴먼명조"/>
                        </a:rPr>
                        <a:t>foreign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E0E5F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Porosity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%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50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70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70~90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pore size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um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under </a:t>
                      </a: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2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 </a:t>
                      </a:r>
                      <a:endParaRPr sz="1000" b="0" i="0" u="none" strike="noStrike">
                        <a:solidFill>
                          <a:srgbClr val="000000"/>
                        </a:solidFill>
                        <a:latin typeface="HCI Poppy"/>
                        <a:ea typeface="한양신명조"/>
                        <a:cs typeface="한양신명조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under </a:t>
                      </a:r>
                      <a:r>
                        <a:rPr lang="en-US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 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surface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resistance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오옴</a:t>
                      </a: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/sq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10</a:t>
                      </a:r>
                      <a:endParaRPr sz="1000" b="0" i="0" u="none" strike="noStrike">
                        <a:solidFill>
                          <a:srgbClr val="000000"/>
                        </a:solidFill>
                        <a:latin typeface="HCI Poppy"/>
                        <a:ea typeface="한양신명조"/>
                        <a:cs typeface="한양신명조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under </a:t>
                      </a:r>
                      <a:r>
                        <a:rPr lang="en-US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Thickness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한양신명조"/>
                        </a:rPr>
                        <a:t>um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100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50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under </a:t>
                      </a:r>
                      <a:r>
                        <a:rPr lang="en-US" sz="1000" b="1" i="0" u="none" strike="noStrike" spc="-50">
                          <a:solidFill>
                            <a:srgbClr val="000000"/>
                          </a:solidFill>
                          <a:latin typeface="HCI Poppy"/>
                          <a:ea typeface="한양신명조"/>
                          <a:cs typeface="HCI Poppy"/>
                        </a:rPr>
                        <a:t>50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water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repellancy</a:t>
                      </a:r>
                    </a:p>
                  </a:txBody>
                  <a:tcPr anchor="ctr">
                    <a:lnL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altLang="ko-KR"/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5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degree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over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5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degree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8879" y="1133774"/>
            <a:ext cx="3201855" cy="550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How to make &amp; laminate nano-layers by carbonization &amp; stabilization of PAN polymer.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2nd ultra-high temp.sintering process after 1st stabilization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Water-repellancy treatment &amp; how to control ultra-thin thickness</a:t>
            </a:r>
            <a:r>
              <a:rPr lang="en-US" sz="1600" b="1" i="0" u="none" strike="noStrike">
                <a:solidFill>
                  <a:srgbClr val="000000"/>
                </a:solidFill>
                <a:latin typeface="HCI Poppy"/>
                <a:ea typeface="휴먼명조"/>
                <a:cs typeface="HCI Poppy"/>
              </a:rPr>
              <a:t>.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HCI Poppy"/>
                <a:ea typeface="휴먼명조"/>
                <a:cs typeface="HCI Poppy"/>
              </a:rPr>
              <a:t>(calendering)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How to keep &amp; control low surface resisrance</a:t>
            </a:r>
            <a:r>
              <a:rPr lang="en-US" sz="1600" b="1" i="0" u="none" strike="noStrike">
                <a:solidFill>
                  <a:srgbClr val="000000"/>
                </a:solidFill>
                <a:latin typeface="HCI Poppy"/>
                <a:ea typeface="휴먼명조"/>
                <a:cs typeface="HCI Poppy"/>
              </a:rPr>
              <a:t>.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How to control uniform 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altLang="ko-KR" sz="1600" b="1" i="0" u="none" strike="noStrike">
                <a:solidFill>
                  <a:srgbClr val="000000"/>
                </a:solidFill>
                <a:latin typeface="HCI Poppy"/>
                <a:ea typeface="휴먼명조"/>
                <a:cs typeface="HCI Poppy"/>
              </a:rPr>
              <a:t>   </a:t>
            </a:r>
            <a:r>
              <a:rPr lang="en-US" sz="1600" b="1" i="0" u="none" strike="noStrike">
                <a:solidFill>
                  <a:srgbClr val="000000"/>
                </a:solidFill>
                <a:latin typeface="HCI Poppy"/>
                <a:ea typeface="휴먼명조"/>
                <a:cs typeface="HCI Poppy"/>
              </a:rPr>
              <a:t>Pore size </a:t>
            </a:r>
          </a:p>
          <a:p>
            <a:pPr marL="660400" marR="114300" indent="-26670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◦ </a:t>
            </a:r>
            <a:r>
              <a:rPr lang="en-US" altLang="ko-KR" sz="1600" b="1" i="0" u="none" strike="noStrike">
                <a:solidFill>
                  <a:srgbClr val="000000"/>
                </a:solidFill>
                <a:latin typeface="휴먼명조"/>
                <a:ea typeface="휴먼명조"/>
                <a:cs typeface="휴먼명조"/>
              </a:rPr>
              <a:t>How to keep high porosity.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32769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12653" y="1052327"/>
            <a:ext cx="7916990" cy="5506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2771" name="Rectangle 4"/>
          <p:cNvSpPr txBox="1">
            <a:spLocks noChangeArrowheads="1"/>
          </p:cNvSpPr>
          <p:nvPr/>
        </p:nvSpPr>
        <p:spPr>
          <a:xfrm>
            <a:off x="2051050" y="115888"/>
            <a:ext cx="50419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Patents of Electro-Spinning</a:t>
            </a:r>
            <a:endParaRPr kumimoji="1" lang="en-US" sz="2400" b="1" i="0" u="none" strike="noStrike" kern="0" cap="none" spc="0" normalizeH="0" baseline="0">
              <a:solidFill>
                <a:srgbClr val="3333CC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2772" name="TextBox 3277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F524921C-9C44-42BA-9859-CE0640ED7172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33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3793"/>
          <p:cNvSpPr txBox="1"/>
          <p:nvPr/>
        </p:nvSpPr>
        <p:spPr>
          <a:xfrm>
            <a:off x="465070" y="1268174"/>
            <a:ext cx="8205846" cy="107307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FT ENE Co.ltd –Toptech-</a:t>
            </a:r>
            <a:r>
              <a:rPr kumimoji="1" lang="en-US" altLang="ko-KR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Lemon(Multi-nozzle system)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success on commercial production in 2005(P.U lining)-company sold out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600" b="0" i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3795" name="TextBox 33794"/>
          <p:cNvSpPr txBox="1"/>
          <p:nvPr/>
        </p:nvSpPr>
        <p:spPr>
          <a:xfrm>
            <a:off x="393754" y="3727965"/>
            <a:ext cx="4824855" cy="29090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Fibrane( A</a:t>
            </a:r>
            <a:r>
              <a:rPr kumimoji="1" lang="en-US" altLang="ko-KR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erodynamic </a:t>
            </a: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</a:t>
            </a:r>
            <a:r>
              <a:rPr kumimoji="1" lang="en-US" altLang="ko-KR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-</a:t>
            </a: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S</a:t>
            </a:r>
            <a:r>
              <a:rPr kumimoji="1" lang="en-US" altLang="ko-KR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pinning</a:t>
            </a: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–LAB)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  Success on electro-AES blown spinning in 2012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  Mass-production with the biggest capacity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  Transfer tec. &amp; patent . 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*</a:t>
            </a:r>
            <a:r>
              <a:rPr kumimoji="1" lang="en-US" altLang="ko-KR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U.S.A &amp; Japan: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* China : 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  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</a:t>
            </a:r>
            <a:endParaRPr kumimoji="1" lang="ko-KR" altLang="en-US" sz="1800" b="0" i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3796" name="TextBox 33795"/>
          <p:cNvSpPr txBox="1"/>
          <p:nvPr/>
        </p:nvSpPr>
        <p:spPr>
          <a:xfrm>
            <a:off x="4752080" y="2420471"/>
            <a:ext cx="4102978" cy="17114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Elmarco ltd.(</a:t>
            </a:r>
            <a:r>
              <a:rPr kumimoji="1" lang="en-US" altLang="ko-KR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Czech : </a:t>
            </a: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Nano-spider)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Supply facilities(up to 1.6m)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Nano-spider technology.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  <a:hlinkClick r:id="rId2"/>
              </a:rPr>
              <a:t>http://www.elmarco.com</a:t>
            </a:r>
            <a:endParaRPr kumimoji="1" lang="ko-KR" altLang="en-US" sz="1600" b="0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en-US" altLang="ko-KR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Newzealand </a:t>
            </a: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: Revolution Fibers co</a:t>
            </a: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33797" name="TextBox 33796"/>
          <p:cNvSpPr txBox="1"/>
          <p:nvPr/>
        </p:nvSpPr>
        <p:spPr>
          <a:xfrm>
            <a:off x="5506008" y="4436265"/>
            <a:ext cx="2809407" cy="1452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The others</a:t>
            </a:r>
          </a:p>
          <a:p>
            <a:pPr marL="0" lvl="0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Dupont-Cummins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Donaldson co.</a:t>
            </a:r>
          </a:p>
          <a:p>
            <a:pPr marL="457260" lvl="1" indent="0" algn="l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H &amp; V  co.   Etc…..</a:t>
            </a:r>
          </a:p>
        </p:txBody>
      </p:sp>
      <p:sp>
        <p:nvSpPr>
          <p:cNvPr id="33798" name="TextBox 33797"/>
          <p:cNvSpPr txBox="1"/>
          <p:nvPr/>
        </p:nvSpPr>
        <p:spPr>
          <a:xfrm>
            <a:off x="468253" y="2420471"/>
            <a:ext cx="4102923" cy="118759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Woo-Ri MNS 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8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Amo Greentech.</a:t>
            </a:r>
          </a:p>
          <a:p>
            <a:pPr marL="0" lvl="0" indent="0" algn="l" rtl="0" eaLnBrk="1" latin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/>
              <a:buChar char="§"/>
              <a:defRPr/>
            </a:pP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Nam-Yang N.W.F C</a:t>
            </a:r>
            <a:r>
              <a:rPr kumimoji="1" lang="en-US" altLang="ko-KR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o</a:t>
            </a: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.itd</a:t>
            </a:r>
          </a:p>
        </p:txBody>
      </p:sp>
      <p:sp>
        <p:nvSpPr>
          <p:cNvPr id="33799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7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Worldwide Status of Nano-Fiber Tech.</a:t>
            </a: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1" i="1" u="none" strike="noStrike" kern="1200" cap="none" spc="0" normalizeH="0" baseline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       Most Advanced &amp; Commercialized</a:t>
            </a:r>
          </a:p>
        </p:txBody>
      </p:sp>
      <p:sp>
        <p:nvSpPr>
          <p:cNvPr id="33800" name="TextBox 33799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D41F2F4-6637-45C3-B9AF-63C2261087B4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34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직사각형 9"/>
          <p:cNvSpPr/>
          <p:nvPr/>
        </p:nvSpPr>
        <p:spPr>
          <a:xfrm>
            <a:off x="5074555" y="187153"/>
            <a:ext cx="4066177" cy="648193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4000" tIns="0" bIns="72000" anchor="ctr"/>
          <a:lstStyle/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Bio-HEPA Filter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Bio-Room Air cleaner                 (HEPA grade)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Bio- Fuel filter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Bio-Cabin Filter for E-Car 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Bio-Liquid Filter</a:t>
            </a:r>
            <a:endParaRPr kumimoji="1" lang="en-US" altLang="ko-KR" sz="20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Filter Bag for dust-            collector (hot gas)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Gas turbine filters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battery separator for E-Car.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Gas diffusion layer for H-Car</a:t>
            </a:r>
          </a:p>
          <a:p>
            <a:pPr marL="457200" marR="0" lvl="1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0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• The others etc…</a:t>
            </a:r>
            <a:endParaRPr kumimoji="1" lang="ko-KR" altLang="en-US" sz="20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819" name="제목 1"/>
          <p:cNvSpPr txBox="1"/>
          <p:nvPr/>
        </p:nvSpPr>
        <p:spPr>
          <a:xfrm>
            <a:off x="684213" y="188913"/>
            <a:ext cx="4462369" cy="57626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7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3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Bio-Nano Tech.  For  Air-Filters</a:t>
            </a:r>
          </a:p>
        </p:txBody>
      </p:sp>
      <p:pic>
        <p:nvPicPr>
          <p:cNvPr id="34820" name="그림 34819" descr="C:\Users\264719-김하철\Desktop\참고\2014-02-28 14;03;52.PNG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11090" y="1268174"/>
            <a:ext cx="1579245" cy="5745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1" name="그림 34820" descr="http://www.fdbusiness.com/wp-content/uploads/2012/08/Ahlstrom1.png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2555382" y="4004516"/>
            <a:ext cx="1655491" cy="433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2" name="그림 34821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2195135" y="1196783"/>
            <a:ext cx="911053" cy="936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3" name="그림 34822" descr="http://info.premierpumpinc.com/wp-content/uploads/2012/09/Unknown-35.jpeg"/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395188" y="5588562"/>
            <a:ext cx="1296752" cy="769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4" name="그림 34823" descr="http://www.filtraguide.com/fileadmin/media/bilder/104725_logo.gif"/>
          <p:cNvPicPr/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834833" y="5444106"/>
            <a:ext cx="1084032" cy="10078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5" name="그림 34824" descr="http://www.powderbulksolids.com/sites/powderbulksolids.com/files/styles/listing-logo/public/medialibrary/manufacturers/APEL%20Stacked%20logo.jpg?itok=6oOqF8ZL"/>
          <p:cNvPicPr/>
          <p:nvPr/>
        </p:nvPicPr>
        <p:blipFill rotWithShape="1">
          <a:blip r:embed="rId7">
            <a:lum/>
          </a:blip>
          <a:stretch>
            <a:fillRect/>
          </a:stretch>
        </p:blipFill>
        <p:spPr>
          <a:xfrm>
            <a:off x="2771284" y="4652111"/>
            <a:ext cx="1580863" cy="6650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6" name="그림 34825"/>
          <p:cNvPicPr/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3058577" y="1484020"/>
            <a:ext cx="1826851" cy="4444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7" name="그림 34826" descr="http://www.fmjdata.com/wp-content/uploads/2013/04/AAF-Logo-red-Converted-50k.jpg"/>
          <p:cNvPicPr/>
          <p:nvPr/>
        </p:nvPicPr>
        <p:blipFill rotWithShape="1">
          <a:blip r:embed="rId9">
            <a:lum/>
          </a:blip>
          <a:stretch>
            <a:fillRect/>
          </a:stretch>
        </p:blipFill>
        <p:spPr>
          <a:xfrm>
            <a:off x="611090" y="2636373"/>
            <a:ext cx="1439589" cy="8158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8" name="그림 34827" descr="http://www.farrapc.com/i/apc-logo-2.gif"/>
          <p:cNvPicPr/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2195135" y="2707763"/>
            <a:ext cx="1423681" cy="576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29" name="그림 34828" descr="http://img.directindustry.com/images_di/logo-p/braden-L19948.gif"/>
          <p:cNvPicPr/>
          <p:nvPr/>
        </p:nvPicPr>
        <p:blipFill rotWithShape="1">
          <a:blip r:embed="rId11">
            <a:lum/>
          </a:blip>
          <a:stretch>
            <a:fillRect/>
          </a:stretch>
        </p:blipFill>
        <p:spPr>
          <a:xfrm>
            <a:off x="3995027" y="2923666"/>
            <a:ext cx="1106247" cy="925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0" name="그림 34829" descr="http://t3.gstatic.com/images?q=tbn:ANd9GcRML0OwknWgrQ04PrixgXQV5DgihiGLX3W71IGt4pCd_AcJxNgjLvXR79xtHw"/>
          <p:cNvPicPr/>
          <p:nvPr/>
        </p:nvPicPr>
        <p:blipFill rotWithShape="1">
          <a:blip r:embed="rId12">
            <a:lum/>
          </a:blip>
          <a:stretch>
            <a:fillRect/>
          </a:stretch>
        </p:blipFill>
        <p:spPr>
          <a:xfrm>
            <a:off x="2771284" y="1988778"/>
            <a:ext cx="1655436" cy="842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1" name="그림 34830" descr="Hollingsworth &amp; Voss">
            <a:hlinkClick r:id="rId13"/>
          </p:cNvPr>
          <p:cNvPicPr/>
          <p:nvPr/>
        </p:nvPicPr>
        <p:blipFill rotWithShape="1">
          <a:blip r:embed="rId14">
            <a:lum/>
          </a:blip>
          <a:stretch>
            <a:fillRect/>
          </a:stretch>
        </p:blipFill>
        <p:spPr>
          <a:xfrm>
            <a:off x="755490" y="1844322"/>
            <a:ext cx="1223743" cy="8682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2" name="그림 34831" descr="https://lh3.googleusercontent.com/-7Ywdo87Z7yQ/UIb-c3NZI5I/AAAAAAAAABU/cwi0W2qZBvM/s0-d/TDC%252520Logo%2525202008%252520Clipping%252520Path%252520b.jpg"/>
          <p:cNvPicPr/>
          <p:nvPr/>
        </p:nvPicPr>
        <p:blipFill rotWithShape="1">
          <a:blip r:embed="rId15">
            <a:lum/>
          </a:blip>
          <a:stretch>
            <a:fillRect/>
          </a:stretch>
        </p:blipFill>
        <p:spPr>
          <a:xfrm>
            <a:off x="468253" y="3499814"/>
            <a:ext cx="1852248" cy="5047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3" name="그림 34832"/>
          <p:cNvPicPr/>
          <p:nvPr/>
        </p:nvPicPr>
        <p:blipFill rotWithShape="1">
          <a:blip r:embed="rId16">
            <a:lum/>
          </a:blip>
          <a:stretch>
            <a:fillRect/>
          </a:stretch>
        </p:blipFill>
        <p:spPr>
          <a:xfrm>
            <a:off x="611090" y="3933126"/>
            <a:ext cx="1795147" cy="576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4" name="그림 34833" descr="http://www.fibertex.com/en-GB/news-and-events/Pictures-and-logos/LogoFlags/Fibertex_logo_gif.gif"/>
          <p:cNvPicPr/>
          <p:nvPr/>
        </p:nvPicPr>
        <p:blipFill rotWithShape="1">
          <a:blip r:embed="rId17">
            <a:lum/>
          </a:blip>
          <a:stretch>
            <a:fillRect/>
          </a:stretch>
        </p:blipFill>
        <p:spPr>
          <a:xfrm>
            <a:off x="3131586" y="5731398"/>
            <a:ext cx="1799891" cy="6142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5" name="그림 34834" descr="https://encrypted-tbn1.gstatic.com/images?q=tbn:ANd9GcS3hixZHdQIci2qOZweeukhxCgPd7Os7cuNszzhR0uYga7HR3gmpohrpMg">
            <a:hlinkClick r:id="rId18"/>
          </p:cNvPr>
          <p:cNvPicPr/>
          <p:nvPr/>
        </p:nvPicPr>
        <p:blipFill rotWithShape="1">
          <a:blip r:embed="rId19">
            <a:lum/>
          </a:blip>
          <a:stretch>
            <a:fillRect/>
          </a:stretch>
        </p:blipFill>
        <p:spPr>
          <a:xfrm>
            <a:off x="2410982" y="3356921"/>
            <a:ext cx="1439589" cy="714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34836" name="그림 34835" descr="https://encrypted-tbn3.gstatic.com/images?q=tbn:ANd9GcQtnfH_5WCpnRkkru0kn0I5b7c8kVNVf-KxlErXNg09-TyS7wTCktrwy0M">
            <a:hlinkClick r:id="rId20"/>
          </p:cNvPr>
          <p:cNvPicPr/>
          <p:nvPr/>
        </p:nvPicPr>
        <p:blipFill rotWithShape="1">
          <a:blip r:embed="rId21">
            <a:lum/>
          </a:blip>
          <a:stretch>
            <a:fillRect/>
          </a:stretch>
        </p:blipFill>
        <p:spPr>
          <a:xfrm>
            <a:off x="826936" y="4723558"/>
            <a:ext cx="1577682" cy="576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4837" name="TextBox 34836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8C00B551-CC90-4552-9615-B3E062EF1CC4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35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35841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12653" y="1052327"/>
            <a:ext cx="7918608" cy="55552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5843" name="Rectangle 4"/>
          <p:cNvSpPr txBox="1">
            <a:spLocks noChangeArrowheads="1"/>
          </p:cNvSpPr>
          <p:nvPr/>
        </p:nvSpPr>
        <p:spPr>
          <a:xfrm>
            <a:off x="2124075" y="115888"/>
            <a:ext cx="3814763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Applications</a:t>
            </a: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field</a:t>
            </a:r>
            <a:endParaRPr kumimoji="1" lang="en-US" altLang="ko-KR" sz="2400" b="1" i="0" u="none" strike="noStrike" kern="0" cap="none" spc="0" normalizeH="0" baseline="0">
              <a:solidFill>
                <a:srgbClr val="3333CC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5844" name="TextBox 35843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1A0137F9-CCCF-4810-B2A8-17C2FBEF3130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36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36865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11090" y="1341183"/>
            <a:ext cx="7918553" cy="50854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36867" name="Rectangle 4"/>
          <p:cNvSpPr txBox="1">
            <a:spLocks noChangeArrowheads="1"/>
          </p:cNvSpPr>
          <p:nvPr/>
        </p:nvSpPr>
        <p:spPr>
          <a:xfrm>
            <a:off x="2392363" y="134938"/>
            <a:ext cx="3527425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Application field</a:t>
            </a:r>
            <a:endParaRPr kumimoji="1" lang="en-US" altLang="ko-KR" sz="2400" b="1" i="0" u="none" strike="noStrike" kern="0" cap="none" spc="0" normalizeH="0" baseline="0">
              <a:solidFill>
                <a:srgbClr val="3333CC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6868" name="TextBox 36867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796D6C2-C0A4-4161-9435-E3C09AB6832C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37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 txBox="1"/>
          <p:nvPr/>
        </p:nvSpPr>
        <p:spPr>
          <a:xfrm>
            <a:off x="1071563" y="0"/>
            <a:ext cx="7892451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Nano  web Developement</a:t>
            </a: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:  </a:t>
            </a: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</a:t>
            </a:r>
            <a:r>
              <a:rPr kumimoji="0" lang="en-US" altLang="ko-KR" sz="28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Essential Parameters in Process Control</a:t>
            </a: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.</a:t>
            </a:r>
          </a:p>
        </p:txBody>
      </p:sp>
      <p:graphicFrame>
        <p:nvGraphicFramePr>
          <p:cNvPr id="37891" name="표 3"/>
          <p:cNvGraphicFramePr>
            <a:graphicFrameLocks noGrp="1"/>
          </p:cNvGraphicFramePr>
          <p:nvPr/>
        </p:nvGraphicFramePr>
        <p:xfrm>
          <a:off x="323850" y="1052513"/>
          <a:ext cx="8285804" cy="5625016"/>
        </p:xfrm>
        <a:graphic>
          <a:graphicData uri="http://schemas.openxmlformats.org/drawingml/2006/table">
            <a:tbl>
              <a:tblPr firstRow="1" bandRow="1"/>
              <a:tblGrid>
                <a:gridCol w="27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Article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Parameter &amp; Problems!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7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Material</a:t>
                      </a:r>
                    </a:p>
                  </a:txBody>
                  <a:tcPr marL="71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Select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  <a:cs typeface="+mn-cs"/>
                        </a:rPr>
                        <a:t> the proper polymer</a:t>
                      </a:r>
                    </a:p>
                    <a:p>
                      <a:pPr lvl="0" algn="l"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Viscosity, Density.</a:t>
                      </a:r>
                    </a:p>
                    <a:p>
                      <a:pPr lvl="0" algn="l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Conductivity, </a:t>
                      </a:r>
                    </a:p>
                    <a:p>
                      <a:pPr lvl="0" algn="l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Surface tension</a:t>
                      </a:r>
                    </a:p>
                  </a:txBody>
                  <a:tcPr marL="71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73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Process</a:t>
                      </a:r>
                    </a:p>
                  </a:txBody>
                  <a:tcPr marL="71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Hydrostatic pressure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Electric potential (Voltage)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 How to recover expensive solvent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Maximize the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  <a:cs typeface="+mn-cs"/>
                        </a:rPr>
                        <a:t> productivity</a:t>
                      </a:r>
                      <a:endParaRPr lang="en-US" altLang="ko-KR" sz="1800"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1995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1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The Others</a:t>
                      </a:r>
                    </a:p>
                    <a:p>
                      <a:pPr algn="ctr">
                        <a:defRPr/>
                      </a:pPr>
                      <a:endParaRPr lang="en-US" altLang="ko-KR" sz="18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Bio-Turnkey</a:t>
                      </a:r>
                      <a:r>
                        <a:rPr lang="en-US" altLang="ko-KR" sz="1800" b="1" baseline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Solution</a:t>
                      </a:r>
                      <a:endParaRPr lang="en-US" altLang="ko-KR" sz="1800" b="1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1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Solution temp.• Humidity• Airflow &amp; Velocity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</a:t>
                      </a:r>
                      <a:r>
                        <a:rPr lang="en-US" altLang="ko-KR" sz="1800" b="0">
                          <a:latin typeface="맑은 고딕"/>
                          <a:ea typeface="맑은 고딕"/>
                          <a:cs typeface="+mn-cs"/>
                        </a:rPr>
                        <a:t>How to m</a:t>
                      </a: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inimize</a:t>
                      </a:r>
                      <a:r>
                        <a:rPr lang="en-US" altLang="ko-KR" sz="18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of deflection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  <a:cs typeface="+mn-cs"/>
                        </a:rPr>
                        <a:t>• </a:t>
                      </a:r>
                      <a:r>
                        <a:rPr lang="en-US" altLang="ko-KR" sz="1800" b="1" baseline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PLA E-Spinning Turnkey Solution : 1MU$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1" baseline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 (Width; 1.6m/min, speed: 20m/min)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1" baseline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* PVA E-Spinning Solution:Software:0.5MU$.</a:t>
                      </a:r>
                    </a:p>
                  </a:txBody>
                  <a:tcPr marL="71995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12" name="TextBox 3791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2AF1FD8-7BBC-4EB2-BF68-0DBE16B335E2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38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Nano Fabrics </a:t>
            </a: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: Commercialized  Status</a:t>
            </a:r>
            <a:endParaRPr kumimoji="0" lang="ko-KR" altLang="en-US" sz="27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graphicFrame>
        <p:nvGraphicFramePr>
          <p:cNvPr id="38915" name="표 3"/>
          <p:cNvGraphicFramePr>
            <a:graphicFrameLocks noGrp="1"/>
          </p:cNvGraphicFramePr>
          <p:nvPr/>
        </p:nvGraphicFramePr>
        <p:xfrm>
          <a:off x="322263" y="979488"/>
          <a:ext cx="8242300" cy="5899150"/>
        </p:xfrm>
        <a:graphic>
          <a:graphicData uri="http://schemas.openxmlformats.org/drawingml/2006/table">
            <a:tbl>
              <a:tblPr/>
              <a:tblGrid>
                <a:gridCol w="1571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Company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Brand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Remarks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 Co.</a:t>
                      </a:r>
                    </a:p>
                    <a:p>
                      <a:pPr algn="ctr">
                        <a:lnSpc>
                          <a:spcPts val="200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(Germany)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   V.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Medium filter,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</a:rPr>
                        <a:t> </a:t>
                      </a:r>
                    </a:p>
                    <a:p>
                      <a:pPr lvl="0" algn="l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800" baseline="0">
                          <a:latin typeface="맑은 고딕"/>
                          <a:ea typeface="맑은 고딕"/>
                        </a:rPr>
                        <a:t>Cabin filter</a:t>
                      </a:r>
                      <a:endParaRPr lang="en-US" altLang="ko-KR" sz="1800"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Electro spinning Polycarbonate (1000~2000nm)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</a:rPr>
                        <a:t> since 1970.</a:t>
                      </a:r>
                      <a:endParaRPr lang="en-US" altLang="ko-KR" sz="1800"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7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</a:t>
                      </a:r>
                      <a:r>
                        <a:rPr lang="en-US" sz="18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co</a:t>
                      </a:r>
                    </a:p>
                    <a:p>
                      <a:pPr algn="ctr"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(USA)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Ultra-web</a:t>
                      </a:r>
                    </a:p>
                  </a:txBody>
                  <a:tcPr marL="7200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Medium filter,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Gas-turbine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</a:rPr>
                        <a:t> filter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Liquid filter</a:t>
                      </a:r>
                    </a:p>
                  </a:txBody>
                  <a:tcPr marL="7200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>
                          <a:latin typeface="맑은 고딕"/>
                          <a:ea typeface="맑은 고딕"/>
                        </a:rPr>
                        <a:t>Nylon, since</a:t>
                      </a:r>
                      <a:r>
                        <a:rPr lang="en-US" altLang="ko-KR" sz="1800" baseline="0">
                          <a:latin typeface="맑은 고딕"/>
                          <a:ea typeface="맑은 고딕"/>
                        </a:rPr>
                        <a:t> 1970</a:t>
                      </a:r>
                      <a:endParaRPr lang="en-US" altLang="ko-KR" sz="1800"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H co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(England)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Nanos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HEPA filter,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Liquid filter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PP,</a:t>
                      </a:r>
                      <a:r>
                        <a:rPr lang="en-US" altLang="ko-KR" sz="18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Technology from Nanofiber Tec., Inc (2000)</a:t>
                      </a:r>
                      <a:endParaRPr lang="en-US" altLang="ko-KR" sz="1800" b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4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Korea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endParaRPr lang="en-US" altLang="ko-KR" sz="1800" b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High-performance</a:t>
                      </a:r>
                      <a:r>
                        <a:rPr lang="en-US" altLang="ko-KR" sz="18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textile, Filters, Energy storage.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Waterproof for membrane of Mobile Vent, Medical etc</a:t>
                      </a:r>
                      <a:endParaRPr lang="en-US" altLang="ko-KR" sz="1800" b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1" i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PLA,PVA,Collagen,Chitosan etc.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 i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PVDF,P.U,</a:t>
                      </a:r>
                      <a:r>
                        <a:rPr lang="en-US" altLang="ko-KR" sz="1800" b="0" i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800" b="0" i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Nylon 66, PVA, PAN, etc.The highest</a:t>
                      </a:r>
                      <a:r>
                        <a:rPr lang="en-US" altLang="ko-KR" sz="1800" b="0" i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technics &amp;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/>
                        <a:buNone/>
                        <a:defRPr/>
                      </a:pPr>
                      <a:r>
                        <a:rPr lang="en-US" altLang="ko-KR" sz="1800" b="0" i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biggest capacity in the world.</a:t>
                      </a:r>
                      <a:endParaRPr lang="en-US" altLang="ko-KR" sz="1800" b="0" i="1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54" name="TextBox 38953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7ACA7E6-00BD-4090-8684-97FE48C5D390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39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개체 9217">
            <a:hlinkClick r:id="" action="ppaction://noaction"/>
          </p:cNvPr>
          <p:cNvGraphicFramePr/>
          <p:nvPr/>
        </p:nvGraphicFramePr>
        <p:xfrm>
          <a:off x="4282320" y="2923666"/>
          <a:ext cx="4607624" cy="341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914400" progId="">
                  <p:embed/>
                </p:oleObj>
              </mc:Choice>
              <mc:Fallback>
                <p:oleObj r:id="rId2" imgW="914400" imgH="914400" progId="">
                  <p:embed/>
                  <p:pic>
                    <p:nvPicPr>
                      <p:cNvPr id="9218" name="개체 92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320" y="2923666"/>
                        <a:ext cx="4607624" cy="3418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Box 9218"/>
          <p:cNvSpPr txBox="1"/>
          <p:nvPr/>
        </p:nvSpPr>
        <p:spPr>
          <a:xfrm>
            <a:off x="1020567" y="1345927"/>
            <a:ext cx="7907501" cy="1439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184174" lvl="0" indent="-184174" algn="l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B836B">
                  <a:alpha val="100000"/>
                </a:srgbClr>
              </a:buClr>
              <a:buSzPct val="100000"/>
              <a:buFont typeface="Arial"/>
              <a:buChar char="•"/>
              <a:tabLst>
                <a:tab pos="184174" algn="l"/>
              </a:tabLst>
              <a:defRPr/>
            </a:pP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Possible to expand to the wide application beyond previous materials. </a:t>
            </a:r>
          </a:p>
          <a:p>
            <a:pPr marL="184174" lvl="0" indent="-184174" algn="l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B836B">
                  <a:alpha val="100000"/>
                </a:srgbClr>
              </a:buClr>
              <a:buSzPct val="100000"/>
              <a:buFont typeface="Arial"/>
              <a:buChar char="•"/>
              <a:tabLst>
                <a:tab pos="184174" algn="l"/>
              </a:tabLst>
              <a:defRPr/>
            </a:pP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Growth rate 10% since 2009, Market scale will be 40 billion by 2030 year.. </a:t>
            </a:r>
          </a:p>
          <a:p>
            <a:pPr marL="184174" lvl="0" indent="-184174" algn="l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B836B">
                  <a:alpha val="100000"/>
                </a:srgbClr>
              </a:buClr>
              <a:buSzPct val="100000"/>
              <a:buFont typeface="Arial"/>
              <a:buChar char="•"/>
              <a:tabLst>
                <a:tab pos="184174" algn="l"/>
              </a:tabLst>
              <a:defRPr/>
            </a:pPr>
            <a:r>
              <a:rPr kumimoji="1" lang="ko-KR" altLang="en-US" sz="16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Main market will be energy storage and filter materials..</a:t>
            </a:r>
            <a:endParaRPr kumimoji="1" lang="ko-KR" altLang="en-US" sz="1600" b="1" i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9220" name="TextBox 9219"/>
          <p:cNvSpPr txBox="1"/>
          <p:nvPr/>
        </p:nvSpPr>
        <p:spPr>
          <a:xfrm>
            <a:off x="4969545" y="6390101"/>
            <a:ext cx="3418879" cy="323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36000" tIns="45720" rIns="91440" bIns="45720" anchor="t">
            <a:noAutofit/>
          </a:bodyPr>
          <a:lstStyle/>
          <a:p>
            <a:pPr marL="184174" lvl="0" indent="-184174" algn="l" rtl="0" eaLnBrk="0" latinLnBrk="1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None/>
              <a:tabLst>
                <a:tab pos="184174" algn="l"/>
              </a:tabLst>
              <a:defRPr/>
            </a:pPr>
            <a:endParaRPr kumimoji="1" lang="ko-KR" altLang="en-US" sz="10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9221" name="TextBox 9220"/>
          <p:cNvSpPr txBox="1"/>
          <p:nvPr/>
        </p:nvSpPr>
        <p:spPr>
          <a:xfrm>
            <a:off x="4571176" y="4652111"/>
            <a:ext cx="2099855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54000" tIns="45720" rIns="54000" bIns="45720" anchor="t" anchorCtr="1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Energy Storage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44.0%</a:t>
            </a:r>
          </a:p>
        </p:txBody>
      </p:sp>
      <p:sp>
        <p:nvSpPr>
          <p:cNvPr id="9222" name="TextBox 9221"/>
          <p:cNvSpPr txBox="1"/>
          <p:nvPr/>
        </p:nvSpPr>
        <p:spPr>
          <a:xfrm>
            <a:off x="7074201" y="3852134"/>
            <a:ext cx="493594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Filters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20.6%</a:t>
            </a:r>
          </a:p>
        </p:txBody>
      </p:sp>
      <p:sp>
        <p:nvSpPr>
          <p:cNvPr id="9223" name="TextBox 9222"/>
          <p:cNvSpPr txBox="1"/>
          <p:nvPr/>
        </p:nvSpPr>
        <p:spPr>
          <a:xfrm>
            <a:off x="5999658" y="3679156"/>
            <a:ext cx="969773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Medical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3.8%</a:t>
            </a:r>
          </a:p>
        </p:txBody>
      </p:sp>
      <p:sp>
        <p:nvSpPr>
          <p:cNvPr id="9224" name="TextBox 9223"/>
          <p:cNvSpPr txBox="1"/>
          <p:nvPr/>
        </p:nvSpPr>
        <p:spPr>
          <a:xfrm>
            <a:off x="7539272" y="4542597"/>
            <a:ext cx="1007841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Coated Fabrics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5.5%</a:t>
            </a:r>
          </a:p>
        </p:txBody>
      </p:sp>
      <p:sp>
        <p:nvSpPr>
          <p:cNvPr id="9225" name="TextBox 9224"/>
          <p:cNvSpPr txBox="1"/>
          <p:nvPr/>
        </p:nvSpPr>
        <p:spPr>
          <a:xfrm>
            <a:off x="7561488" y="4974290"/>
            <a:ext cx="623760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Cleaners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5.1%</a:t>
            </a:r>
          </a:p>
        </p:txBody>
      </p:sp>
      <p:sp>
        <p:nvSpPr>
          <p:cNvPr id="9226" name="TextBox 9225"/>
          <p:cNvSpPr txBox="1"/>
          <p:nvPr/>
        </p:nvSpPr>
        <p:spPr>
          <a:xfrm>
            <a:off x="6928182" y="5563165"/>
            <a:ext cx="1785602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Extremity-environmental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Materials 16.5%</a:t>
            </a:r>
          </a:p>
        </p:txBody>
      </p:sp>
      <p:sp>
        <p:nvSpPr>
          <p:cNvPr id="9227" name="TextBox 9226"/>
          <p:cNvSpPr txBox="1"/>
          <p:nvPr/>
        </p:nvSpPr>
        <p:spPr>
          <a:xfrm>
            <a:off x="6071104" y="5804408"/>
            <a:ext cx="1142752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54000" tIns="45720" rIns="54000" bIns="45720" anchor="t" anchorCtr="1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Carbon Fiber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4.5%</a:t>
            </a:r>
          </a:p>
        </p:txBody>
      </p:sp>
      <p:sp>
        <p:nvSpPr>
          <p:cNvPr id="9228" name="TextBox 9227"/>
          <p:cNvSpPr txBox="1"/>
          <p:nvPr/>
        </p:nvSpPr>
        <p:spPr>
          <a:xfrm>
            <a:off x="958665" y="2564926"/>
            <a:ext cx="7397998" cy="3380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10000"/>
              </a:spcBef>
              <a:spcAft>
                <a:spcPct val="25000"/>
              </a:spcAft>
              <a:buNone/>
              <a:defRPr/>
            </a:pPr>
            <a:r>
              <a:rPr kumimoji="1" lang="ko-KR" altLang="en-US" sz="14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                  &lt; </a:t>
            </a:r>
            <a:r>
              <a:rPr kumimoji="1" lang="ko-KR" altLang="en-US" sz="16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Prospect of world-wide  nano Fiber-market </a:t>
            </a:r>
            <a:r>
              <a:rPr kumimoji="1" lang="ko-KR" altLang="ko-KR" sz="12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&gt;</a:t>
            </a:r>
            <a:endParaRPr kumimoji="1" lang="ko-KR" altLang="en-US" sz="1200" b="1" i="0">
              <a:solidFill>
                <a:srgbClr val="0000CC">
                  <a:alpha val="100000"/>
                </a:srgb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9229" name="타원 9228"/>
          <p:cNvSpPr/>
          <p:nvPr/>
        </p:nvSpPr>
        <p:spPr>
          <a:xfrm rot="21600000">
            <a:off x="6220248" y="4336240"/>
            <a:ext cx="999970" cy="1082469"/>
          </a:xfrm>
          <a:prstGeom prst="ellipse">
            <a:avLst/>
          </a:prstGeom>
          <a:solidFill>
            <a:srgbClr val="CF6B6B"/>
          </a:solidFill>
          <a:ln w="28634" cap="flat" cmpd="sng" algn="ctr">
            <a:solidFill>
              <a:srgbClr val="FFFFFF"/>
            </a:solidFill>
            <a:prstDash val="solid"/>
            <a:round/>
            <a:headEnd w="med" len="med"/>
            <a:tailEnd w="med" len="med"/>
          </a:ln>
          <a:effectLst>
            <a:outerShdw dist="53756" dir="2700000" algn="tl">
              <a:srgbClr val="DDDDDD"/>
            </a:outerShdw>
          </a:effectLst>
        </p:spPr>
        <p:txBody>
          <a:bodyPr vert="horz" wrap="none" lIns="54000" tIns="45720" rIns="54000" bIns="45720" anchor="ctr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chemeClr val="bg1"/>
                </a:solidFill>
                <a:latin typeface="맑은 고딕"/>
                <a:ea typeface="맑은 고딕"/>
                <a:cs typeface="+mn-cs"/>
              </a:rPr>
              <a:t>40 B U$</a:t>
            </a:r>
          </a:p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200" b="1" i="0" baseline="0">
                <a:solidFill>
                  <a:srgbClr val="FFCC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(2030)</a:t>
            </a:r>
          </a:p>
        </p:txBody>
      </p:sp>
      <p:graphicFrame>
        <p:nvGraphicFramePr>
          <p:cNvPr id="9230" name="개체 9229">
            <a:hlinkClick r:id="" action="ppaction://noaction"/>
          </p:cNvPr>
          <p:cNvGraphicFramePr/>
          <p:nvPr/>
        </p:nvGraphicFramePr>
        <p:xfrm>
          <a:off x="849151" y="3428368"/>
          <a:ext cx="3534700" cy="304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9230" name="개체 922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51" y="3428368"/>
                        <a:ext cx="3534700" cy="3047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Box 9230"/>
          <p:cNvSpPr txBox="1"/>
          <p:nvPr/>
        </p:nvSpPr>
        <p:spPr>
          <a:xfrm>
            <a:off x="3463309" y="3428368"/>
            <a:ext cx="985625" cy="2460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0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(unit : o.1 BU$)</a:t>
            </a:r>
          </a:p>
        </p:txBody>
      </p:sp>
      <p:sp>
        <p:nvSpPr>
          <p:cNvPr id="9232" name="자유형 9231"/>
          <p:cNvSpPr/>
          <p:nvPr/>
        </p:nvSpPr>
        <p:spPr>
          <a:xfrm rot="3540000" flipV="1">
            <a:off x="1867375" y="3057740"/>
            <a:ext cx="936394" cy="2972897"/>
          </a:xfrm>
          <a:custGeom>
            <a:avLst/>
            <a:gdLst>
              <a:gd name="T0" fmla="*/ -1 w 820"/>
              <a:gd name="T1" fmla="*/ -1 h 2140"/>
              <a:gd name="T2" fmla="*/ 0 60000 65536"/>
              <a:gd name="T3" fmla="*/ -1 w 820"/>
              <a:gd name="T4" fmla="*/ -1 h 2140"/>
              <a:gd name="T5" fmla="*/ 0 60000 65536"/>
              <a:gd name="T6" fmla="*/ -1 w 820"/>
              <a:gd name="T7" fmla="*/ -1 h 2140"/>
              <a:gd name="T8" fmla="*/ 0 60000 65536"/>
              <a:gd name="T9" fmla="*/ -1 w 820"/>
              <a:gd name="T10" fmla="*/ -1 h 2140"/>
              <a:gd name="T11" fmla="*/ 0 60000 65536"/>
              <a:gd name="T12" fmla="*/ -1 w 820"/>
              <a:gd name="T13" fmla="*/ -1 h 2140"/>
              <a:gd name="T14" fmla="*/ 0 60000 65536"/>
              <a:gd name="T15" fmla="*/ -1 w 820"/>
              <a:gd name="T16" fmla="*/ -1 h 2140"/>
              <a:gd name="T17" fmla="*/ 0 60000 65536"/>
              <a:gd name="T18" fmla="*/ -1 w 820"/>
              <a:gd name="T19" fmla="*/ -1 h 2140"/>
              <a:gd name="T20" fmla="*/ 0 60000 65536"/>
              <a:gd name="T21" fmla="*/ -1 w 820"/>
              <a:gd name="T22" fmla="*/ -1 h 2140"/>
              <a:gd name="T23" fmla="*/ 0 60000 65536"/>
              <a:gd name="T24" fmla="*/ -1 w 820"/>
              <a:gd name="T25" fmla="*/ -1 h 2140"/>
              <a:gd name="T26" fmla="*/ 0 60000 65536"/>
              <a:gd name="T27" fmla="*/ -1 w 820"/>
              <a:gd name="T28" fmla="*/ -1 h 2140"/>
              <a:gd name="T29" fmla="*/ 0 60000 65536"/>
              <a:gd name="T30" fmla="*/ -1 w 820"/>
              <a:gd name="T31" fmla="*/ -1 h 2140"/>
              <a:gd name="T32" fmla="*/ 0 60000 65536"/>
              <a:gd name="T33" fmla="*/ -1 w 820"/>
              <a:gd name="T34" fmla="*/ -1 h 2140"/>
              <a:gd name="T35" fmla="*/ 0 60000 65536"/>
              <a:gd name="T36" fmla="*/ -1 w 820"/>
              <a:gd name="T37" fmla="*/ -1 h 2140"/>
              <a:gd name="T38" fmla="*/ 0 60000 65536"/>
              <a:gd name="T39" fmla="*/ -1 w 820"/>
              <a:gd name="T40" fmla="*/ -1 h 2140"/>
              <a:gd name="T41" fmla="*/ 0 60000 65536"/>
              <a:gd name="T42" fmla="*/ -1 w 820"/>
              <a:gd name="T43" fmla="*/ -1 h 2140"/>
              <a:gd name="T44" fmla="*/ 0 60000 65536"/>
              <a:gd name="T45" fmla="*/ -1 w 820"/>
              <a:gd name="T46" fmla="*/ -1 h 2140"/>
              <a:gd name="T47" fmla="*/ 0 60000 65536"/>
              <a:gd name="T48" fmla="*/ -1 w 820"/>
              <a:gd name="T49" fmla="*/ -1 h 2140"/>
              <a:gd name="T50" fmla="*/ 0 60000 65536"/>
              <a:gd name="T51" fmla="*/ -1 w 820"/>
              <a:gd name="T52" fmla="*/ 0 h 2140"/>
              <a:gd name="T53" fmla="*/ 0 60000 65536"/>
              <a:gd name="T54" fmla="*/ -1 w 820"/>
              <a:gd name="T55" fmla="*/ -1 h 2140"/>
              <a:gd name="T56" fmla="*/ 0 60000 65536"/>
              <a:gd name="T57" fmla="*/ -1 w 820"/>
              <a:gd name="T58" fmla="*/ -1 h 2140"/>
              <a:gd name="T59" fmla="*/ 0 60000 65536"/>
              <a:gd name="T60" fmla="*/ -1 w 820"/>
              <a:gd name="T61" fmla="*/ -1 h 2140"/>
              <a:gd name="T62" fmla="*/ 0 60000 65536"/>
              <a:gd name="T63" fmla="*/ -1 w 820"/>
              <a:gd name="T64" fmla="*/ -1 h 2140"/>
              <a:gd name="T65" fmla="*/ 0 60000 65536"/>
              <a:gd name="T66" fmla="*/ -1 w 820"/>
              <a:gd name="T67" fmla="*/ -1 h 2140"/>
              <a:gd name="T68" fmla="*/ 0 60000 65536"/>
              <a:gd name="T69" fmla="*/ -1 w 820"/>
              <a:gd name="T70" fmla="*/ -1 h 2140"/>
              <a:gd name="T71" fmla="*/ 0 60000 65536"/>
              <a:gd name="T72" fmla="*/ -1 w 820"/>
              <a:gd name="T73" fmla="*/ -1 h 2140"/>
              <a:gd name="T74" fmla="*/ 0 60000 65536"/>
              <a:gd name="T75" fmla="*/ -1 w 820"/>
              <a:gd name="T76" fmla="*/ -1 h 2140"/>
              <a:gd name="T77" fmla="*/ 0 60000 65536"/>
              <a:gd name="T78" fmla="*/ -1 w 820"/>
              <a:gd name="T79" fmla="*/ -1 h 2140"/>
              <a:gd name="T80" fmla="*/ 0 60000 65536"/>
              <a:gd name="T81" fmla="*/ -1 w 820"/>
              <a:gd name="T82" fmla="*/ -1 h 2140"/>
              <a:gd name="T83" fmla="*/ 0 60000 65536"/>
              <a:gd name="T84" fmla="*/ -1 w 820"/>
              <a:gd name="T85" fmla="*/ -1 h 2140"/>
              <a:gd name="T86" fmla="*/ 0 60000 65536"/>
              <a:gd name="T87" fmla="*/ -1 w 820"/>
              <a:gd name="T88" fmla="*/ -1 h 2140"/>
              <a:gd name="T89" fmla="*/ 0 60000 65536"/>
              <a:gd name="T90" fmla="*/ -1 w 820"/>
              <a:gd name="T91" fmla="*/ -1 h 2140"/>
              <a:gd name="T92" fmla="*/ 0 60000 65536"/>
              <a:gd name="T93" fmla="*/ -1 w 820"/>
              <a:gd name="T94" fmla="*/ -1 h 2140"/>
              <a:gd name="T95" fmla="*/ 0 60000 65536"/>
              <a:gd name="T96" fmla="*/ 0 w 820"/>
              <a:gd name="T97" fmla="*/ 0 h 2140"/>
              <a:gd name="T98" fmla="*/ 820 w 820"/>
              <a:gd name="T99" fmla="*/ 2140 h 2140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  <a:cxn ang="T53">
                <a:pos x="T51" y="T52"/>
              </a:cxn>
              <a:cxn ang="T56">
                <a:pos x="T54" y="T55"/>
              </a:cxn>
              <a:cxn ang="T59">
                <a:pos x="T57" y="T58"/>
              </a:cxn>
              <a:cxn ang="T62">
                <a:pos x="T60" y="T61"/>
              </a:cxn>
              <a:cxn ang="T65">
                <a:pos x="T63" y="T64"/>
              </a:cxn>
              <a:cxn ang="T68">
                <a:pos x="T66" y="T67"/>
              </a:cxn>
              <a:cxn ang="T71">
                <a:pos x="T69" y="T70"/>
              </a:cxn>
              <a:cxn ang="T74">
                <a:pos x="T72" y="T73"/>
              </a:cxn>
              <a:cxn ang="T77">
                <a:pos x="T75" y="T76"/>
              </a:cxn>
              <a:cxn ang="T80">
                <a:pos x="T78" y="T79"/>
              </a:cxn>
              <a:cxn ang="T83">
                <a:pos x="T81" y="T82"/>
              </a:cxn>
              <a:cxn ang="T86">
                <a:pos x="T84" y="T85"/>
              </a:cxn>
              <a:cxn ang="T89">
                <a:pos x="T87" y="T88"/>
              </a:cxn>
              <a:cxn ang="T92">
                <a:pos x="T90" y="T91"/>
              </a:cxn>
              <a:cxn ang="T95">
                <a:pos x="T93" y="T94"/>
              </a:cxn>
            </a:cxnLst>
            <a:rect l="T96" t="T97" r="T98" b="T99"/>
            <a:pathLst>
              <a:path w="820" h="2140">
                <a:moveTo>
                  <a:pt x="558" y="1780"/>
                </a:moveTo>
                <a:lnTo>
                  <a:pt x="646" y="1752"/>
                </a:lnTo>
                <a:lnTo>
                  <a:pt x="595" y="2140"/>
                </a:lnTo>
                <a:lnTo>
                  <a:pt x="149" y="1922"/>
                </a:lnTo>
                <a:lnTo>
                  <a:pt x="236" y="1894"/>
                </a:lnTo>
                <a:lnTo>
                  <a:pt x="192" y="1835"/>
                </a:lnTo>
                <a:lnTo>
                  <a:pt x="155" y="1762"/>
                </a:lnTo>
                <a:lnTo>
                  <a:pt x="134" y="1712"/>
                </a:lnTo>
                <a:lnTo>
                  <a:pt x="110" y="1656"/>
                </a:lnTo>
                <a:lnTo>
                  <a:pt x="84" y="1589"/>
                </a:lnTo>
                <a:lnTo>
                  <a:pt x="62" y="1520"/>
                </a:lnTo>
                <a:lnTo>
                  <a:pt x="43" y="1447"/>
                </a:lnTo>
                <a:lnTo>
                  <a:pt x="30" y="1393"/>
                </a:lnTo>
                <a:lnTo>
                  <a:pt x="19" y="1324"/>
                </a:lnTo>
                <a:lnTo>
                  <a:pt x="6" y="1255"/>
                </a:lnTo>
                <a:lnTo>
                  <a:pt x="6" y="1206"/>
                </a:lnTo>
                <a:lnTo>
                  <a:pt x="0" y="1142"/>
                </a:lnTo>
                <a:lnTo>
                  <a:pt x="6" y="1087"/>
                </a:lnTo>
                <a:lnTo>
                  <a:pt x="12" y="1019"/>
                </a:lnTo>
                <a:lnTo>
                  <a:pt x="25" y="955"/>
                </a:lnTo>
                <a:lnTo>
                  <a:pt x="49" y="873"/>
                </a:lnTo>
                <a:lnTo>
                  <a:pt x="74" y="792"/>
                </a:lnTo>
                <a:lnTo>
                  <a:pt x="98" y="719"/>
                </a:lnTo>
                <a:lnTo>
                  <a:pt x="127" y="653"/>
                </a:lnTo>
                <a:lnTo>
                  <a:pt x="155" y="594"/>
                </a:lnTo>
                <a:lnTo>
                  <a:pt x="186" y="542"/>
                </a:lnTo>
                <a:lnTo>
                  <a:pt x="227" y="478"/>
                </a:lnTo>
                <a:lnTo>
                  <a:pt x="266" y="428"/>
                </a:lnTo>
                <a:lnTo>
                  <a:pt x="322" y="366"/>
                </a:lnTo>
                <a:lnTo>
                  <a:pt x="384" y="302"/>
                </a:lnTo>
                <a:lnTo>
                  <a:pt x="435" y="255"/>
                </a:lnTo>
                <a:lnTo>
                  <a:pt x="503" y="195"/>
                </a:lnTo>
                <a:lnTo>
                  <a:pt x="552" y="155"/>
                </a:lnTo>
                <a:lnTo>
                  <a:pt x="595" y="128"/>
                </a:lnTo>
                <a:lnTo>
                  <a:pt x="671" y="77"/>
                </a:lnTo>
                <a:lnTo>
                  <a:pt x="820" y="0"/>
                </a:lnTo>
                <a:lnTo>
                  <a:pt x="671" y="114"/>
                </a:lnTo>
                <a:lnTo>
                  <a:pt x="608" y="169"/>
                </a:lnTo>
                <a:lnTo>
                  <a:pt x="552" y="219"/>
                </a:lnTo>
                <a:lnTo>
                  <a:pt x="503" y="274"/>
                </a:lnTo>
                <a:lnTo>
                  <a:pt x="465" y="328"/>
                </a:lnTo>
                <a:lnTo>
                  <a:pt x="428" y="383"/>
                </a:lnTo>
                <a:lnTo>
                  <a:pt x="390" y="442"/>
                </a:lnTo>
                <a:lnTo>
                  <a:pt x="366" y="492"/>
                </a:lnTo>
                <a:lnTo>
                  <a:pt x="341" y="547"/>
                </a:lnTo>
                <a:lnTo>
                  <a:pt x="322" y="607"/>
                </a:lnTo>
                <a:lnTo>
                  <a:pt x="308" y="666"/>
                </a:lnTo>
                <a:lnTo>
                  <a:pt x="296" y="712"/>
                </a:lnTo>
                <a:lnTo>
                  <a:pt x="289" y="776"/>
                </a:lnTo>
                <a:lnTo>
                  <a:pt x="279" y="839"/>
                </a:lnTo>
                <a:lnTo>
                  <a:pt x="279" y="896"/>
                </a:lnTo>
                <a:lnTo>
                  <a:pt x="279" y="955"/>
                </a:lnTo>
                <a:lnTo>
                  <a:pt x="279" y="1033"/>
                </a:lnTo>
                <a:lnTo>
                  <a:pt x="292" y="1110"/>
                </a:lnTo>
                <a:lnTo>
                  <a:pt x="304" y="1183"/>
                </a:lnTo>
                <a:lnTo>
                  <a:pt x="317" y="1247"/>
                </a:lnTo>
                <a:lnTo>
                  <a:pt x="335" y="1320"/>
                </a:lnTo>
                <a:lnTo>
                  <a:pt x="354" y="1379"/>
                </a:lnTo>
                <a:lnTo>
                  <a:pt x="379" y="1441"/>
                </a:lnTo>
                <a:lnTo>
                  <a:pt x="403" y="1511"/>
                </a:lnTo>
                <a:lnTo>
                  <a:pt x="428" y="1570"/>
                </a:lnTo>
                <a:lnTo>
                  <a:pt x="465" y="1643"/>
                </a:lnTo>
                <a:lnTo>
                  <a:pt x="497" y="1698"/>
                </a:lnTo>
                <a:lnTo>
                  <a:pt x="558" y="1780"/>
                </a:lnTo>
                <a:close/>
              </a:path>
            </a:pathLst>
          </a:custGeom>
          <a:gradFill flip="xy" rotWithShape="1">
            <a:gsLst>
              <a:gs pos="0">
                <a:srgbClr val="FF9900">
                  <a:alpha val="30000"/>
                </a:srgbClr>
              </a:gs>
              <a:gs pos="100000">
                <a:srgbClr val="FF9900">
                  <a:alpha val="79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eaVert" wrap="square" lIns="91440" tIns="45720" rIns="91440" bIns="45720" anchor="ctr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33" name="TextBox 9232"/>
          <p:cNvSpPr txBox="1"/>
          <p:nvPr/>
        </p:nvSpPr>
        <p:spPr>
          <a:xfrm>
            <a:off x="1704667" y="4004516"/>
            <a:ext cx="1271355" cy="336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rgbClr val="A23434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CAGR 22.7%</a:t>
            </a:r>
          </a:p>
        </p:txBody>
      </p:sp>
      <p:sp>
        <p:nvSpPr>
          <p:cNvPr id="9234" name="제목 1"/>
          <p:cNvSpPr txBox="1"/>
          <p:nvPr/>
        </p:nvSpPr>
        <p:spPr>
          <a:xfrm>
            <a:off x="1071563" y="0"/>
            <a:ext cx="757237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en-US" altLang="ko-KR" sz="2800" b="1" i="1" u="none" strike="noStrike" kern="120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Market  Prospect  of  Nano  Industry.</a:t>
            </a:r>
            <a:endParaRPr kumimoji="0" lang="ko-KR" altLang="en-US" sz="2800" b="1" i="1" u="none" strike="noStrike" kern="1200" cap="none" spc="0" normalizeH="0" baseline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Tahoma"/>
            </a:endParaRPr>
          </a:p>
        </p:txBody>
      </p:sp>
      <p:sp>
        <p:nvSpPr>
          <p:cNvPr id="9235" name="TextBox 9234"/>
          <p:cNvSpPr txBox="1"/>
          <p:nvPr/>
        </p:nvSpPr>
        <p:spPr>
          <a:xfrm>
            <a:off x="1690377" y="4004516"/>
            <a:ext cx="1271355" cy="336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54000" tIns="45720" rIns="54000" bIns="45720" anchor="t" anchorCtr="1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rgbClr val="A23434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CAGR 22.7%</a:t>
            </a:r>
          </a:p>
        </p:txBody>
      </p:sp>
      <p:sp>
        <p:nvSpPr>
          <p:cNvPr id="9236" name="TextBox 9235"/>
          <p:cNvSpPr txBox="1"/>
          <p:nvPr/>
        </p:nvSpPr>
        <p:spPr>
          <a:xfrm>
            <a:off x="4571176" y="4652111"/>
            <a:ext cx="2099855" cy="399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54000" tIns="45720" rIns="54000" bIns="45720" anchor="t" anchorCtr="1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Energy Storage</a:t>
            </a: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0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44.0%</a:t>
            </a:r>
          </a:p>
        </p:txBody>
      </p:sp>
      <p:sp>
        <p:nvSpPr>
          <p:cNvPr id="9237" name="TextBox 9236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230AB7D-4AA1-44AA-9C14-0C72AE1D057B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362950" cy="9715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800" b="0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/>
                <a:ea typeface="맑은 고딕"/>
                <a:cs typeface="+mj-cs"/>
                <a:sym typeface="굴림"/>
              </a:rPr>
              <a:t> Capacity comparison of each Nano-Process</a:t>
            </a:r>
            <a:endParaRPr kumimoji="0" lang="ko-KR" altLang="en-US" sz="2800" b="0" i="0" u="none" strike="noStrike" kern="0" cap="none" spc="0" normalizeH="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굴림"/>
            </a:endParaRPr>
          </a:p>
        </p:txBody>
      </p:sp>
      <p:graphicFrame>
        <p:nvGraphicFramePr>
          <p:cNvPr id="39939" name="표 2"/>
          <p:cNvGraphicFramePr>
            <a:graphicFrameLocks noGrp="1"/>
          </p:cNvGraphicFramePr>
          <p:nvPr/>
        </p:nvGraphicFramePr>
        <p:xfrm>
          <a:off x="142875" y="908050"/>
          <a:ext cx="8848725" cy="5207564"/>
        </p:xfrm>
        <a:graphic>
          <a:graphicData uri="http://schemas.openxmlformats.org/drawingml/2006/table">
            <a:tbl>
              <a:tblPr firstRow="1" bandRow="1"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Articles</a:t>
                      </a:r>
                      <a:endParaRPr kumimoji="0" lang="ko-KR" altLang="en-US" sz="1400" b="1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AES system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(Electro blown spinning system)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D Co.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(Multi nozzle)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L Co. &amp; T Co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(Multi-nozzle)</a:t>
                      </a:r>
                      <a:b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</a:b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M co.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(Multu-nozzle)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Productivity</a:t>
                      </a: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50~200Kg/day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at a line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(Nylon)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(width:1.6m)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5.0~7.0Kg/day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at a line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(pilot production scale)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(width:1.0m,Nylon)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8.0Kg/day(L) &amp; 30Kg(T)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At 1 lines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(P.U &amp; P.V.D.F)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(width: 1.6m)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10~12.0Kg/day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at 1 line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(P.U)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(width:1.6m)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 No.of holes/line</a:t>
                      </a: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Under 1,000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8,000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9720(L) &amp; 30,000(T)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10,000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g/day/hole</a:t>
                      </a: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100 over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0.5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0.8(F) &amp; 3(T)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1.0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Application</a:t>
                      </a: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Air/Liquid filter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Cosmetics.Medical,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Battery separator etc..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Air filter</a:t>
                      </a:r>
                      <a:endParaRPr kumimoji="0" lang="en-US" altLang="ko-KR" sz="14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Filter, Apparel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Sanitary napkin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Mask filter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energy storage, Apparel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4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Remarks.</a:t>
                      </a:r>
                      <a:endParaRPr kumimoji="0" lang="en-US" altLang="ko-KR" sz="1400" b="1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re-modified AES blown  spin system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mass production                                       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0" lang="en-US" altLang="ko-KR" sz="12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Low-productivity</a:t>
                      </a:r>
                    </a:p>
                  </a:txBody>
                  <a:tcPr marL="72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1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 Multi nozzle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No. of nozzles is maximized to overcome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The low-productivity</a:t>
                      </a:r>
                    </a:p>
                  </a:txBody>
                  <a:tcPr marL="72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+mn-cs"/>
                        </a:rPr>
                        <a:t>• Filters &amp;  Cosmetics.</a:t>
                      </a:r>
                    </a:p>
                  </a:txBody>
                  <a:tcPr marL="72000" marR="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83" name="TextBox 39982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0B025A1-7204-4209-BFA3-93346183C599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40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모서리가 둥근 직사각형 160"/>
          <p:cNvSpPr/>
          <p:nvPr/>
        </p:nvSpPr>
        <p:spPr>
          <a:xfrm>
            <a:off x="5143500" y="3948113"/>
            <a:ext cx="1928813" cy="23574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400" b="1" i="0" u="none" strike="noStrike" kern="1200" cap="none" spc="0" normalizeH="0" baseline="0">
              <a:solidFill>
                <a:srgbClr val="0000CC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0963" name="모서리가 둥근 직사각형 154"/>
          <p:cNvSpPr/>
          <p:nvPr/>
        </p:nvSpPr>
        <p:spPr>
          <a:xfrm>
            <a:off x="285750" y="3948113"/>
            <a:ext cx="4357688" cy="23574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400" b="1" i="0" u="none" strike="noStrike" kern="1200" cap="none" spc="0" normalizeH="0" baseline="0">
              <a:solidFill>
                <a:srgbClr val="0000CC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pic>
        <p:nvPicPr>
          <p:cNvPr id="40964" name="그림 40963" descr="원단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928524" y="4733047"/>
            <a:ext cx="1403085" cy="1263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grpSp>
        <p:nvGrpSpPr>
          <p:cNvPr id="40967" name="Group 1"/>
          <p:cNvGrpSpPr/>
          <p:nvPr/>
        </p:nvGrpSpPr>
        <p:grpSpPr>
          <a:xfrm>
            <a:off x="7442429" y="4229907"/>
            <a:ext cx="1937984" cy="1871338"/>
            <a:chOff x="7442429" y="4229907"/>
            <a:chExt cx="1937984" cy="1871338"/>
          </a:xfrm>
        </p:grpSpPr>
        <p:pic>
          <p:nvPicPr>
            <p:cNvPr id="40965" name="그림 40964"/>
            <p:cNvPicPr/>
            <p:nvPr/>
          </p:nvPicPr>
          <p:blipFill rotWithShape="1">
            <a:blip r:embed="rId3">
              <a:lum/>
            </a:blip>
            <a:stretch>
              <a:fillRect/>
            </a:stretch>
          </p:blipFill>
          <p:spPr>
            <a:xfrm>
              <a:off x="7442429" y="4229907"/>
              <a:ext cx="1937984" cy="1871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40966" name="TextBox 40965"/>
            <p:cNvSpPr txBox="1"/>
            <p:nvPr/>
          </p:nvSpPr>
          <p:spPr>
            <a:xfrm>
              <a:off x="7580521" y="4341040"/>
              <a:ext cx="1480838" cy="15982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2000" b="1" i="0" baseline="0">
                  <a:solidFill>
                    <a:srgbClr val="FFFF00">
                      <a:alpha val="100000"/>
                    </a:srgbClr>
                  </a:solidFill>
                  <a:latin typeface="맑은 고딕"/>
                  <a:ea typeface="굴림"/>
                </a:rPr>
                <a:t>  Nano-</a:t>
              </a:r>
              <a:r>
                <a:rPr kumimoji="1" lang="en-US" altLang="ko-KR" sz="2000" b="1" i="0" baseline="0">
                  <a:solidFill>
                    <a:srgbClr val="FFFF00">
                      <a:alpha val="100000"/>
                    </a:srgbClr>
                  </a:solidFill>
                  <a:latin typeface="맑은 고딕"/>
                  <a:ea typeface="굴림"/>
                </a:rPr>
                <a:t>fabrics</a:t>
              </a:r>
            </a:p>
          </p:txBody>
        </p:sp>
      </p:grpSp>
      <p:pic>
        <p:nvPicPr>
          <p:cNvPr id="40968" name="그림 40967" descr="afd.bmp"/>
          <p:cNvPicPr/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499957" y="4090252"/>
            <a:ext cx="1439589" cy="1069742"/>
          </a:xfrm>
          <a:prstGeom prst="rect">
            <a:avLst/>
          </a:prstGeom>
          <a:noFill/>
          <a:ln w="9544" cap="flat" cmpd="sng" algn="ctr">
            <a:solidFill>
              <a:srgbClr val="A8B61B"/>
            </a:solidFill>
            <a:prstDash val="solid"/>
            <a:round/>
            <a:headEnd w="med" len="med"/>
            <a:tailEnd w="med" len="med"/>
          </a:ln>
        </p:spPr>
      </p:pic>
      <p:sp>
        <p:nvSpPr>
          <p:cNvPr id="40969" name="TextBox 47"/>
          <p:cNvSpPr txBox="1">
            <a:spLocks noChangeArrowheads="1"/>
          </p:cNvSpPr>
          <p:nvPr/>
        </p:nvSpPr>
        <p:spPr>
          <a:xfrm>
            <a:off x="511175" y="4114800"/>
            <a:ext cx="1404938" cy="514350"/>
          </a:xfrm>
          <a:prstGeom prst="rect">
            <a:avLst/>
          </a:prstGeom>
          <a:solidFill>
            <a:schemeClr val="bg1">
              <a:alpha val="70200"/>
            </a:schemeClr>
          </a:solidFill>
          <a:ln w="9525">
            <a:noFill/>
            <a:miter/>
          </a:ln>
        </p:spPr>
        <p:txBody>
          <a:bodyPr wrap="none" lIns="36000" tIns="36000" rIns="36000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Nanoweb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Sheet</a:t>
            </a:r>
            <a:endParaRPr kumimoji="1" lang="ko-KR" altLang="en-US" sz="1400" b="1" i="0" u="none" strike="noStrike" kern="1200" cap="none" spc="0" normalizeH="0" baseline="0"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0970" name="TextBox 140"/>
          <p:cNvSpPr txBox="1">
            <a:spLocks noChangeArrowheads="1"/>
          </p:cNvSpPr>
          <p:nvPr/>
        </p:nvSpPr>
        <p:spPr>
          <a:xfrm>
            <a:off x="941388" y="5411788"/>
            <a:ext cx="1368425" cy="51276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/>
          </a:ln>
        </p:spPr>
        <p:txBody>
          <a:bodyPr wrap="none" lIns="36000" tIns="36000" rIns="36000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Fabric or</a:t>
            </a: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Non-woven</a:t>
            </a:r>
            <a:endParaRPr kumimoji="1" lang="ko-KR" altLang="en-US" sz="1400" b="1" i="0" u="none" strike="noStrike" kern="1200" cap="none" spc="0" normalizeH="0" baseline="0"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40971" name="Group 2"/>
          <p:cNvGrpSpPr/>
          <p:nvPr/>
        </p:nvGrpSpPr>
        <p:grpSpPr>
          <a:xfrm>
            <a:off x="2428452" y="4590209"/>
            <a:ext cx="574529" cy="357120"/>
            <a:chOff x="2428452" y="4590209"/>
            <a:chExt cx="574529" cy="357120"/>
          </a:xfrm>
        </p:grpSpPr>
        <p:sp>
          <p:nvSpPr>
            <p:cNvPr id="41018" name="갈매기형 수장 41017"/>
            <p:cNvSpPr/>
            <p:nvPr/>
          </p:nvSpPr>
          <p:spPr>
            <a:xfrm rot="21600000">
              <a:off x="2428452" y="4590209"/>
              <a:ext cx="357120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41019" name="갈매기형 수장 41018"/>
            <p:cNvSpPr/>
            <p:nvPr/>
          </p:nvSpPr>
          <p:spPr>
            <a:xfrm rot="21600000">
              <a:off x="2645862" y="4590209"/>
              <a:ext cx="357120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grpSp>
        <p:nvGrpSpPr>
          <p:cNvPr id="40972" name="Group 3"/>
          <p:cNvGrpSpPr/>
          <p:nvPr/>
        </p:nvGrpSpPr>
        <p:grpSpPr>
          <a:xfrm>
            <a:off x="4639441" y="4590209"/>
            <a:ext cx="574529" cy="357120"/>
            <a:chOff x="4639441" y="4590209"/>
            <a:chExt cx="574529" cy="357120"/>
          </a:xfrm>
        </p:grpSpPr>
        <p:sp>
          <p:nvSpPr>
            <p:cNvPr id="41016" name="갈매기형 수장 41015"/>
            <p:cNvSpPr/>
            <p:nvPr/>
          </p:nvSpPr>
          <p:spPr>
            <a:xfrm rot="21600000">
              <a:off x="4639441" y="4590209"/>
              <a:ext cx="355501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41017" name="갈매기형 수장 41016"/>
            <p:cNvSpPr/>
            <p:nvPr/>
          </p:nvSpPr>
          <p:spPr>
            <a:xfrm rot="21600000">
              <a:off x="4855287" y="4590209"/>
              <a:ext cx="358683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grpSp>
        <p:nvGrpSpPr>
          <p:cNvPr id="40973" name="Group 4"/>
          <p:cNvGrpSpPr/>
          <p:nvPr/>
        </p:nvGrpSpPr>
        <p:grpSpPr>
          <a:xfrm>
            <a:off x="6996447" y="4590209"/>
            <a:ext cx="574529" cy="357120"/>
            <a:chOff x="6996447" y="4590209"/>
            <a:chExt cx="574529" cy="357120"/>
          </a:xfrm>
        </p:grpSpPr>
        <p:sp>
          <p:nvSpPr>
            <p:cNvPr id="41014" name="갈매기형 수장 41013"/>
            <p:cNvSpPr/>
            <p:nvPr/>
          </p:nvSpPr>
          <p:spPr>
            <a:xfrm rot="21600000">
              <a:off x="6996447" y="4590209"/>
              <a:ext cx="357120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41015" name="갈매기형 수장 41014"/>
            <p:cNvSpPr/>
            <p:nvPr/>
          </p:nvSpPr>
          <p:spPr>
            <a:xfrm rot="21600000">
              <a:off x="7213856" y="4590209"/>
              <a:ext cx="357120" cy="35712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grpSp>
        <p:nvGrpSpPr>
          <p:cNvPr id="40974" name="Group 5"/>
          <p:cNvGrpSpPr/>
          <p:nvPr/>
        </p:nvGrpSpPr>
        <p:grpSpPr>
          <a:xfrm>
            <a:off x="285674" y="1196783"/>
            <a:ext cx="8570948" cy="2374421"/>
            <a:chOff x="285674" y="1196783"/>
            <a:chExt cx="8570948" cy="2374421"/>
          </a:xfrm>
        </p:grpSpPr>
        <p:sp>
          <p:nvSpPr>
            <p:cNvPr id="40980" name="모서리가 둥근 직사각형 40979"/>
            <p:cNvSpPr/>
            <p:nvPr/>
          </p:nvSpPr>
          <p:spPr>
            <a:xfrm>
              <a:off x="285674" y="1534814"/>
              <a:ext cx="8570948" cy="2036390"/>
            </a:xfrm>
            <a:prstGeom prst="roundRect">
              <a:avLst>
                <a:gd name="adj" fmla="val 16667"/>
              </a:avLst>
            </a:prstGeom>
            <a:noFill/>
            <a:ln w="38235" cap="flat" cmpd="sng" algn="ctr">
              <a:solidFill>
                <a:srgbClr val="FFFFFF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45720" rIns="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400" b="1" i="0" baseline="0">
                <a:solidFill>
                  <a:srgbClr val="7F7F7F">
                    <a:alpha val="100000"/>
                  </a:srgbClr>
                </a:solidFill>
                <a:latin typeface="맑은 고딕"/>
                <a:ea typeface="굴림"/>
              </a:endParaRPr>
            </a:p>
          </p:txBody>
        </p:sp>
        <p:sp>
          <p:nvSpPr>
            <p:cNvPr id="40981" name="타원 40980"/>
            <p:cNvSpPr/>
            <p:nvPr/>
          </p:nvSpPr>
          <p:spPr>
            <a:xfrm rot="21600000">
              <a:off x="4931478" y="2071332"/>
              <a:ext cx="1007841" cy="1196727"/>
            </a:xfrm>
            <a:prstGeom prst="ellipse">
              <a:avLst/>
            </a:prstGeom>
            <a:solidFill>
              <a:srgbClr val="FFFFFF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txBody>
            <a:bodyPr vert="horz" wrap="square" lIns="36000" tIns="36000" rIns="36000" bIns="3600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rPr>
                <a:t>Ultra- Thin Textile</a:t>
              </a:r>
            </a:p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en-US" altLang="ko-KR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rPr>
                <a:t>or</a:t>
              </a:r>
            </a:p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en-US" altLang="ko-KR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rPr>
                <a:t>SMS</a:t>
              </a:r>
            </a:p>
          </p:txBody>
        </p:sp>
        <p:sp>
          <p:nvSpPr>
            <p:cNvPr id="40982" name="갈매기형 수장 40981"/>
            <p:cNvSpPr/>
            <p:nvPr/>
          </p:nvSpPr>
          <p:spPr>
            <a:xfrm rot="21600000">
              <a:off x="6001221" y="2458594"/>
              <a:ext cx="358739" cy="42538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rgbClr val="7F7F7F">
                    <a:alpha val="100000"/>
                  </a:srgbClr>
                </a:solidFill>
                <a:latin typeface="굴림"/>
                <a:ea typeface="굴림"/>
              </a:endParaRPr>
            </a:p>
          </p:txBody>
        </p:sp>
        <p:grpSp>
          <p:nvGrpSpPr>
            <p:cNvPr id="40983" name="Group 5"/>
            <p:cNvGrpSpPr/>
            <p:nvPr/>
          </p:nvGrpSpPr>
          <p:grpSpPr>
            <a:xfrm>
              <a:off x="2071332" y="2458594"/>
              <a:ext cx="574529" cy="423766"/>
              <a:chOff x="2071332" y="2458594"/>
              <a:chExt cx="572966" cy="423766"/>
            </a:xfrm>
          </p:grpSpPr>
          <p:sp>
            <p:nvSpPr>
              <p:cNvPr id="41012" name="갈매기형 수장 41011"/>
              <p:cNvSpPr/>
              <p:nvPr/>
            </p:nvSpPr>
            <p:spPr>
              <a:xfrm rot="21600000">
                <a:off x="2071332" y="2458594"/>
                <a:ext cx="355501" cy="423766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235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  <a:effectLst>
                <a:outerShdw blurRad="40000" dist="20038" dir="5400000" algn="br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rgbClr val="7F7F7F">
                      <a:alpha val="100000"/>
                    </a:srgbClr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41013" name="갈매기형 수장 41012"/>
              <p:cNvSpPr/>
              <p:nvPr/>
            </p:nvSpPr>
            <p:spPr>
              <a:xfrm rot="21600000">
                <a:off x="2287178" y="2458594"/>
                <a:ext cx="357120" cy="423766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235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  <a:effectLst>
                <a:outerShdw blurRad="40000" dist="20038" dir="5400000" algn="br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rgbClr val="7F7F7F">
                      <a:alpha val="100000"/>
                    </a:srgbClr>
                  </a:solidFill>
                  <a:latin typeface="굴림"/>
                  <a:ea typeface="굴림"/>
                </a:endParaRPr>
              </a:p>
            </p:txBody>
          </p:sp>
        </p:grpSp>
        <p:grpSp>
          <p:nvGrpSpPr>
            <p:cNvPr id="40984" name="Group 5"/>
            <p:cNvGrpSpPr/>
            <p:nvPr/>
          </p:nvGrpSpPr>
          <p:grpSpPr>
            <a:xfrm>
              <a:off x="4285446" y="2458594"/>
              <a:ext cx="574583" cy="423766"/>
              <a:chOff x="4285446" y="2458594"/>
              <a:chExt cx="573022" cy="423766"/>
            </a:xfrm>
          </p:grpSpPr>
          <p:sp>
            <p:nvSpPr>
              <p:cNvPr id="41010" name="갈매기형 수장 41009"/>
              <p:cNvSpPr/>
              <p:nvPr/>
            </p:nvSpPr>
            <p:spPr>
              <a:xfrm rot="21600000">
                <a:off x="4285446" y="2458594"/>
                <a:ext cx="355557" cy="423766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235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  <a:effectLst>
                <a:outerShdw blurRad="40000" dist="20038" dir="5400000" algn="br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rgbClr val="7F7F7F">
                      <a:alpha val="100000"/>
                    </a:srgbClr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41011" name="갈매기형 수장 41010"/>
              <p:cNvSpPr/>
              <p:nvPr/>
            </p:nvSpPr>
            <p:spPr>
              <a:xfrm rot="21600000">
                <a:off x="4501348" y="2458594"/>
                <a:ext cx="357120" cy="423766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8235" cap="flat" cmpd="sng" algn="ctr">
                <a:solidFill>
                  <a:schemeClr val="bg1"/>
                </a:solidFill>
                <a:prstDash val="solid"/>
                <a:round/>
                <a:headEnd w="med" len="med"/>
                <a:tailEnd w="med" len="med"/>
              </a:ln>
              <a:effectLst>
                <a:outerShdw blurRad="40000" dist="20038" dir="5400000" algn="br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800" b="0" i="0" baseline="0">
                  <a:solidFill>
                    <a:srgbClr val="7F7F7F">
                      <a:alpha val="100000"/>
                    </a:srgbClr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40985" name="갈매기형 수장 40984"/>
            <p:cNvSpPr/>
            <p:nvPr/>
          </p:nvSpPr>
          <p:spPr>
            <a:xfrm rot="21600000">
              <a:off x="6220248" y="2458594"/>
              <a:ext cx="355557" cy="42538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rgbClr val="7F7F7F">
                    <a:alpha val="100000"/>
                  </a:srgbClr>
                </a:solidFill>
                <a:latin typeface="굴림"/>
                <a:ea typeface="굴림"/>
              </a:endParaRPr>
            </a:p>
          </p:txBody>
        </p:sp>
        <p:grpSp>
          <p:nvGrpSpPr>
            <p:cNvPr id="40986" name="Group 5"/>
            <p:cNvGrpSpPr/>
            <p:nvPr/>
          </p:nvGrpSpPr>
          <p:grpSpPr>
            <a:xfrm>
              <a:off x="499957" y="2072895"/>
              <a:ext cx="1439589" cy="1195164"/>
              <a:chOff x="488850" y="2060224"/>
              <a:chExt cx="1460242" cy="1215761"/>
            </a:xfrm>
          </p:grpSpPr>
          <p:sp>
            <p:nvSpPr>
              <p:cNvPr id="40992" name="타원 40991"/>
              <p:cNvSpPr/>
              <p:nvPr/>
            </p:nvSpPr>
            <p:spPr>
              <a:xfrm>
                <a:off x="715803" y="2410982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3" name="타원 40992"/>
              <p:cNvSpPr/>
              <p:nvPr/>
            </p:nvSpPr>
            <p:spPr>
              <a:xfrm>
                <a:off x="644413" y="3004601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4" name="타원 40993"/>
              <p:cNvSpPr/>
              <p:nvPr/>
            </p:nvSpPr>
            <p:spPr>
              <a:xfrm>
                <a:off x="822192" y="2918865"/>
                <a:ext cx="107895" cy="12860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5" name="타원 40994"/>
              <p:cNvSpPr/>
              <p:nvPr/>
            </p:nvSpPr>
            <p:spPr>
              <a:xfrm>
                <a:off x="974573" y="2750631"/>
                <a:ext cx="107895" cy="126984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6" name="타원 40995"/>
              <p:cNvSpPr/>
              <p:nvPr/>
            </p:nvSpPr>
            <p:spPr>
              <a:xfrm>
                <a:off x="1126900" y="2664951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7" name="타원 40996"/>
              <p:cNvSpPr/>
              <p:nvPr/>
            </p:nvSpPr>
            <p:spPr>
              <a:xfrm>
                <a:off x="1279281" y="2845856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8" name="타원 40997"/>
              <p:cNvSpPr/>
              <p:nvPr/>
            </p:nvSpPr>
            <p:spPr>
              <a:xfrm>
                <a:off x="1431663" y="2834748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0999" name="타원 40998"/>
              <p:cNvSpPr/>
              <p:nvPr/>
            </p:nvSpPr>
            <p:spPr>
              <a:xfrm>
                <a:off x="1584045" y="2580779"/>
                <a:ext cx="107895" cy="126984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0" name="타원 40999"/>
              <p:cNvSpPr/>
              <p:nvPr/>
            </p:nvSpPr>
            <p:spPr>
              <a:xfrm>
                <a:off x="1431663" y="3026816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1" name="타원 41000"/>
              <p:cNvSpPr/>
              <p:nvPr/>
            </p:nvSpPr>
            <p:spPr>
              <a:xfrm>
                <a:off x="1679270" y="2918865"/>
                <a:ext cx="107951" cy="12860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2" name="타원 41001"/>
              <p:cNvSpPr/>
              <p:nvPr/>
            </p:nvSpPr>
            <p:spPr>
              <a:xfrm>
                <a:off x="1001533" y="3004601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3" name="타원 41002"/>
              <p:cNvSpPr/>
              <p:nvPr/>
            </p:nvSpPr>
            <p:spPr>
              <a:xfrm>
                <a:off x="1584045" y="2241129"/>
                <a:ext cx="107895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4" name="타원 41003"/>
              <p:cNvSpPr/>
              <p:nvPr/>
            </p:nvSpPr>
            <p:spPr>
              <a:xfrm>
                <a:off x="1072980" y="2282434"/>
                <a:ext cx="107895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5" name="타원 41004"/>
              <p:cNvSpPr/>
              <p:nvPr/>
            </p:nvSpPr>
            <p:spPr>
              <a:xfrm>
                <a:off x="1358654" y="2282434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sp>
            <p:nvSpPr>
              <p:cNvPr id="41006" name="타원 41005"/>
              <p:cNvSpPr/>
              <p:nvPr/>
            </p:nvSpPr>
            <p:spPr>
              <a:xfrm>
                <a:off x="715803" y="2155449"/>
                <a:ext cx="107951" cy="12854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</p:spPr>
            <p:txBody>
              <a:bodyPr vert="horz" wrap="square" lIns="91440" tIns="45720" rIns="91440" bIns="45720" anchor="ctr">
                <a:noAutofit/>
              </a:bodyPr>
              <a:lstStyle/>
              <a:p>
                <a:pPr marL="0" lvl="0" indent="0" algn="ctr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kumimoji="1" lang="ko-KR" altLang="en-US" sz="16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굴림"/>
                </a:endParaRPr>
              </a:p>
            </p:txBody>
          </p:sp>
          <p:grpSp>
            <p:nvGrpSpPr>
              <p:cNvPr id="41009" name="Group 5"/>
              <p:cNvGrpSpPr/>
              <p:nvPr/>
            </p:nvGrpSpPr>
            <p:grpSpPr>
              <a:xfrm>
                <a:off x="488850" y="2060224"/>
                <a:ext cx="1460242" cy="1215761"/>
                <a:chOff x="488849" y="2060224"/>
                <a:chExt cx="1460242" cy="1215761"/>
              </a:xfrm>
            </p:grpSpPr>
            <p:pic>
              <p:nvPicPr>
                <p:cNvPr id="41007" name="그림 41006"/>
                <p:cNvPicPr/>
                <p:nvPr/>
              </p:nvPicPr>
              <p:blipFill rotWithShape="1">
                <a:blip r:embed="rId5">
                  <a:lum/>
                </a:blip>
                <a:stretch>
                  <a:fillRect/>
                </a:stretch>
              </p:blipFill>
              <p:spPr>
                <a:xfrm>
                  <a:off x="488849" y="2060224"/>
                  <a:ext cx="1460242" cy="121576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</p:spPr>
            </p:pic>
            <p:sp>
              <p:nvSpPr>
                <p:cNvPr id="41008" name="TextBox 41007"/>
                <p:cNvSpPr txBox="1"/>
                <p:nvPr/>
              </p:nvSpPr>
              <p:spPr>
                <a:xfrm>
                  <a:off x="558677" y="2130052"/>
                  <a:ext cx="1320586" cy="107772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</p:spPr>
              <p:txBody>
                <a:bodyPr vert="horz" wrap="square" lIns="91440" tIns="45720" rIns="91440" bIns="45720" anchor="ctr">
                  <a:noAutofit/>
                </a:bodyPr>
                <a:lstStyle/>
                <a:p>
                  <a:pPr marL="0" lvl="0" indent="0" algn="ctr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/>
                  </a:pPr>
                  <a:r>
                    <a:rPr kumimoji="1" lang="ko-KR" altLang="en-US" sz="1600" b="1" i="0" baseline="0">
                      <a:solidFill>
                        <a:srgbClr val="7F7F7F">
                          <a:alpha val="100000"/>
                        </a:srgbClr>
                      </a:solidFill>
                      <a:latin typeface="맑은 고딕"/>
                      <a:ea typeface="굴림"/>
                    </a:rPr>
                    <a:t>Polymer</a:t>
                  </a:r>
                </a:p>
                <a:p>
                  <a:pPr marL="0" lvl="0" indent="0" algn="ctr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/>
                  </a:pPr>
                  <a:r>
                    <a:rPr kumimoji="1" lang="ko-KR" altLang="en-US" sz="1600" b="1" i="0" baseline="0">
                      <a:solidFill>
                        <a:srgbClr val="7F7F7F">
                          <a:alpha val="100000"/>
                        </a:srgbClr>
                      </a:solidFill>
                      <a:latin typeface="맑은 고딕"/>
                      <a:ea typeface="굴림"/>
                    </a:rPr>
                    <a:t>Solution</a:t>
                  </a:r>
                  <a:endParaRPr kumimoji="1" lang="ko-KR" altLang="en-US" sz="1600" b="1" i="0">
                    <a:solidFill>
                      <a:srgbClr val="7F7F7F">
                        <a:alpha val="100000"/>
                      </a:srgbClr>
                    </a:solidFill>
                    <a:latin typeface="맑은 고딕"/>
                    <a:ea typeface="굴림"/>
                  </a:endParaRPr>
                </a:p>
              </p:txBody>
            </p:sp>
          </p:grpSp>
        </p:grpSp>
        <p:pic>
          <p:nvPicPr>
            <p:cNvPr id="40987" name="그림 40986" descr="afd.bmp"/>
            <p:cNvPicPr/>
            <p:nvPr/>
          </p:nvPicPr>
          <p:blipFill rotWithShape="1">
            <a:blip r:embed="rId4">
              <a:lum/>
            </a:blip>
            <a:stretch>
              <a:fillRect/>
            </a:stretch>
          </p:blipFill>
          <p:spPr>
            <a:xfrm>
              <a:off x="6718643" y="2044316"/>
              <a:ext cx="1441208" cy="1271355"/>
            </a:xfrm>
            <a:prstGeom prst="rect">
              <a:avLst/>
            </a:prstGeom>
            <a:noFill/>
            <a:ln w="9544" cap="flat" cmpd="sng" algn="ctr">
              <a:solidFill>
                <a:srgbClr val="A8B61B"/>
              </a:solidFill>
              <a:prstDash val="solid"/>
              <a:round/>
              <a:headEnd w="med" len="med"/>
              <a:tailEnd w="med" len="med"/>
            </a:ln>
          </p:spPr>
        </p:pic>
        <p:pic>
          <p:nvPicPr>
            <p:cNvPr id="40988" name="그림 40987" descr="afd.bmp"/>
            <p:cNvPicPr/>
            <p:nvPr/>
          </p:nvPicPr>
          <p:blipFill rotWithShape="1">
            <a:blip r:embed="rId6">
              <a:lum/>
            </a:blip>
            <a:stretch>
              <a:fillRect/>
            </a:stretch>
          </p:blipFill>
          <p:spPr>
            <a:xfrm rot="21600000">
              <a:off x="2756994" y="2071332"/>
              <a:ext cx="1387232" cy="1196727"/>
            </a:xfrm>
            <a:prstGeom prst="rect">
              <a:avLst/>
            </a:prstGeom>
            <a:solidFill>
              <a:schemeClr val="accent1"/>
            </a:solidFill>
            <a:ln w="9544" cap="flat" cmpd="sng" algn="ctr">
              <a:solidFill>
                <a:srgbClr val="A8B61B"/>
              </a:solidFill>
              <a:prstDash val="solid"/>
              <a:round/>
              <a:headEnd w="med" len="med"/>
              <a:tailEnd w="med" len="med"/>
            </a:ln>
            <a:effectLst>
              <a:outerShdw dist="50961" algn="br">
                <a:srgbClr val="000000"/>
              </a:outerShdw>
            </a:effectLst>
          </p:spPr>
        </p:pic>
        <p:sp>
          <p:nvSpPr>
            <p:cNvPr id="40989" name="TextBox 40988"/>
            <p:cNvSpPr txBox="1"/>
            <p:nvPr/>
          </p:nvSpPr>
          <p:spPr>
            <a:xfrm>
              <a:off x="2776028" y="2636373"/>
              <a:ext cx="1368199" cy="60947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36000" tIns="36000" rIns="36000" bIns="45720" anchor="t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Electro</a:t>
              </a:r>
            </a:p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Spinning</a:t>
              </a:r>
              <a:endParaRPr kumimoji="1" lang="ko-KR" altLang="en-US" sz="1400" b="1" i="0">
                <a:solidFill>
                  <a:srgbClr val="7F7F7F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0990" name="TextBox 40989"/>
            <p:cNvSpPr txBox="1"/>
            <p:nvPr/>
          </p:nvSpPr>
          <p:spPr>
            <a:xfrm>
              <a:off x="6744040" y="2679185"/>
              <a:ext cx="1403085" cy="60952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  <p:txBody>
            <a:bodyPr vert="horz" wrap="none" lIns="36000" tIns="36000" rIns="36000" bIns="45720" anchor="t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Nanoweb</a:t>
              </a:r>
            </a:p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1400" b="1" i="0" baseline="0">
                  <a:solidFill>
                    <a:srgbClr val="7F7F7F">
                      <a:alpha val="100000"/>
                    </a:srgbClr>
                  </a:solidFill>
                  <a:latin typeface="맑은 고딕"/>
                  <a:ea typeface="맑은 고딕"/>
                  <a:cs typeface="+mn-cs"/>
                </a:rPr>
                <a:t>Sheet</a:t>
              </a:r>
              <a:endParaRPr kumimoji="1" lang="ko-KR" altLang="en-US" sz="1400" b="1" i="0">
                <a:solidFill>
                  <a:srgbClr val="7F7F7F">
                    <a:alpha val="100000"/>
                  </a:srgbClr>
                </a:solidFill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0991" name="TextBox 40990"/>
            <p:cNvSpPr txBox="1"/>
            <p:nvPr/>
          </p:nvSpPr>
          <p:spPr>
            <a:xfrm rot="21600000">
              <a:off x="969773" y="1196783"/>
              <a:ext cx="6985339" cy="639613"/>
            </a:xfrm>
            <a:prstGeom prst="rect">
              <a:avLst/>
            </a:prstGeom>
            <a:solidFill>
              <a:srgbClr val="FFFF00"/>
            </a:solidFill>
            <a:ln w="38235" cap="flat" cmpd="sng" algn="ctr">
              <a:solidFill>
                <a:schemeClr val="bg1"/>
              </a:solidFill>
              <a:prstDash val="solid"/>
              <a:round/>
              <a:headEnd w="med" len="med"/>
              <a:tailEnd w="med" len="med"/>
            </a:ln>
            <a:effectLst>
              <a:outerShdw blurRad="40000" dist="20038" dir="5400000" algn="br">
                <a:srgbClr val="000000">
                  <a:alpha val="38000"/>
                </a:srgbClr>
              </a:outerShdw>
            </a:effectLst>
          </p:spPr>
          <p:txBody>
            <a:bodyPr vert="horz" wrap="none" lIns="0" tIns="45720" rIns="0" bIns="45720" anchor="ctr">
              <a:noAutofit/>
            </a:bodyPr>
            <a:lstStyle/>
            <a:p>
              <a:pPr marL="0" lvl="0" indent="0" algn="ct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en-US" sz="2000" b="0" i="0" baseline="0">
                  <a:solidFill>
                    <a:srgbClr val="FF0000">
                      <a:alpha val="100000"/>
                    </a:srgbClr>
                  </a:solidFill>
                  <a:latin typeface="맑은 고딕"/>
                  <a:ea typeface="굴림"/>
                </a:rPr>
                <a:t>Direct A-E/Spinning of the Nano-web on Ultra thin Fabrics </a:t>
              </a:r>
              <a:endParaRPr kumimoji="1" lang="ko-KR" altLang="en-US" sz="2000" b="0" i="0">
                <a:solidFill>
                  <a:srgbClr val="FF0000">
                    <a:alpha val="100000"/>
                  </a:srgbClr>
                </a:solidFill>
                <a:latin typeface="맑은 고딕"/>
                <a:ea typeface="굴림"/>
              </a:endParaRPr>
            </a:p>
          </p:txBody>
        </p:sp>
      </p:grpSp>
      <p:sp>
        <p:nvSpPr>
          <p:cNvPr id="40975" name="직사각형 153"/>
          <p:cNvSpPr/>
          <p:nvPr/>
        </p:nvSpPr>
        <p:spPr>
          <a:xfrm>
            <a:off x="682625" y="6032500"/>
            <a:ext cx="3600450" cy="539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8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No Bonding &amp; Lamination tech.</a:t>
            </a:r>
            <a:endParaRPr kumimoji="1" lang="ko-KR" altLang="en-US" sz="18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0976" name="순서도: 카드 157"/>
          <p:cNvSpPr/>
          <p:nvPr/>
        </p:nvSpPr>
        <p:spPr>
          <a:xfrm>
            <a:off x="5286375" y="4233863"/>
            <a:ext cx="1643063" cy="1624012"/>
          </a:xfrm>
          <a:prstGeom prst="flowChartPunchedCard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000" rIns="0" anchor="ctr"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Post-treatment</a:t>
            </a: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0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- Special Coating</a:t>
            </a: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0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- Print</a:t>
            </a: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400" b="0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- etc.</a:t>
            </a: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>
              <a:solidFill>
                <a:srgbClr val="FFFF00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4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0977" name="직사각형 159"/>
          <p:cNvSpPr/>
          <p:nvPr/>
        </p:nvSpPr>
        <p:spPr>
          <a:xfrm>
            <a:off x="5453063" y="6032500"/>
            <a:ext cx="1404937" cy="539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0978" name="제목 1"/>
          <p:cNvSpPr txBox="1">
            <a:spLocks noGrp="1"/>
          </p:cNvSpPr>
          <p:nvPr>
            <p:ph type="title" idx="4294967295"/>
          </p:nvPr>
        </p:nvSpPr>
        <p:spPr>
          <a:xfrm>
            <a:off x="536854" y="260350"/>
            <a:ext cx="8192808" cy="719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3100" b="0" i="0" u="none" strike="noStrike" kern="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  ex5) Nano Protective Fabrics </a:t>
            </a:r>
            <a:br>
              <a:rPr kumimoji="0" lang="en-US" altLang="ko-KR" sz="2800" b="0" i="0" u="none" strike="noStrike" kern="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</a:br>
            <a:endParaRPr kumimoji="0" lang="en-US" altLang="ko-KR" sz="2800" b="0" i="0" u="none" strike="noStrike" kern="0" cap="none" spc="0" normalizeH="0" baseline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굴림"/>
            </a:endParaRPr>
          </a:p>
        </p:txBody>
      </p:sp>
      <p:sp>
        <p:nvSpPr>
          <p:cNvPr id="40979" name="TextBox 40978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ABAEF6D9-2A55-4EC7-9518-CADFB5792D94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41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표 2"/>
          <p:cNvGraphicFramePr>
            <a:graphicFrameLocks noGrp="1"/>
          </p:cNvGraphicFramePr>
          <p:nvPr/>
        </p:nvGraphicFramePr>
        <p:xfrm>
          <a:off x="250825" y="836613"/>
          <a:ext cx="8623299" cy="5164136"/>
        </p:xfrm>
        <a:graphic>
          <a:graphicData uri="http://schemas.openxmlformats.org/drawingml/2006/table">
            <a:tbl>
              <a:tblPr firstRow="1" bandRow="1"/>
              <a:tblGrid>
                <a:gridCol w="171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3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Articles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Nano-textile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(SMS or Woven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+ nano Web)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Gore-Tex</a:t>
                      </a:r>
                      <a:r>
                        <a:rPr lang="ko-KR" altLang="en-US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(woven</a:t>
                      </a:r>
                      <a:r>
                        <a:rPr lang="ko-KR" altLang="en-US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en-US" altLang="ko-KR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+PTFE Film)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Remarks.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Moisture vapor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permeability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(g/m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/24h)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4,000~10,000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5,000~10,000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N/T : no-reduction after washing</a:t>
                      </a:r>
                    </a:p>
                    <a:p>
                      <a:pPr algn="l"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Gore-Tex : decrease after washing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Water proof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(mmH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But, 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over 4,000 after 3-times washing</a:t>
                      </a:r>
                      <a:r>
                        <a:rPr lang="ko-KR" altLang="en-US" sz="14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Absorption.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(mm)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Increase 300%</a:t>
                      </a:r>
                      <a:r>
                        <a:rPr lang="en-US" altLang="ko-KR" sz="16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vs. woven</a:t>
                      </a:r>
                      <a:endParaRPr lang="en-US" altLang="ko-KR" sz="16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Almost same with woven.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C/Knit : 11/6 → 42/39 (PU)</a:t>
                      </a:r>
                    </a:p>
                    <a:p>
                      <a:pPr algn="l">
                        <a:defRPr/>
                      </a:pP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T/Suede : 44/5 → 100/100</a:t>
                      </a:r>
                      <a:endParaRPr lang="en-US" altLang="ko-KR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Dryness.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(g/202.5cm</a:t>
                      </a:r>
                      <a:r>
                        <a:rPr lang="en-US" altLang="ko-KR" sz="1200" b="1" baseline="-25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※</a:t>
                      </a:r>
                      <a:r>
                        <a:rPr lang="ko-KR" altLang="en-US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Remained weight of 2-Layer fabric</a:t>
                      </a:r>
                      <a:endParaRPr lang="en-US" altLang="ko-KR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Warmth.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(%)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※</a:t>
                      </a:r>
                      <a:r>
                        <a:rPr lang="ko-KR" alt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3-Layer fabric(+ Lining).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9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Lightness.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(g/m</a:t>
                      </a:r>
                      <a:r>
                        <a:rPr lang="en-US" altLang="ko-KR" sz="1200" b="1" baseline="30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Web</a:t>
                      </a:r>
                      <a:r>
                        <a:rPr lang="en-US" altLang="ko-KR" sz="16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: 8~20</a:t>
                      </a:r>
                      <a:endParaRPr lang="ko-KR" altLang="en-US" sz="16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Film</a:t>
                      </a:r>
                      <a:r>
                        <a:rPr lang="en-US" altLang="ko-KR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+ PU</a:t>
                      </a:r>
                      <a:endParaRPr lang="ko-KR" altLang="en-US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※</a:t>
                      </a:r>
                      <a:r>
                        <a:rPr lang="ko-KR" alt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P.U weight</a:t>
                      </a: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10~20 gsm </a:t>
                      </a:r>
                    </a:p>
                    <a:p>
                      <a:pPr algn="l">
                        <a:defRPr/>
                      </a:pP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   in </a:t>
                      </a: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Hot melt Bonding.</a:t>
                      </a:r>
                      <a:endParaRPr lang="ko-KR" altLang="en-US" sz="1400" b="0" baseline="300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8" name="제목 1"/>
          <p:cNvSpPr txBox="1"/>
          <p:nvPr/>
        </p:nvSpPr>
        <p:spPr>
          <a:xfrm>
            <a:off x="248746" y="0"/>
            <a:ext cx="8395192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3100" b="1" i="1" u="none" strike="noStrike" kern="1200" cap="none" spc="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</a:t>
            </a:r>
            <a:r>
              <a:rPr kumimoji="0" lang="en-US" altLang="ko-KR" sz="31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</a:t>
            </a:r>
            <a:r>
              <a:rPr kumimoji="0" lang="en-US" altLang="ko-KR" sz="31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Functionalities  of Nano-Protective Fabrics</a:t>
            </a:r>
          </a:p>
        </p:txBody>
      </p:sp>
      <p:sp>
        <p:nvSpPr>
          <p:cNvPr id="42039" name="TextBox 42038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E015246-4D2A-45C3-853C-2009B48D39FA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42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표 2"/>
          <p:cNvGraphicFramePr>
            <a:graphicFrameLocks noGrp="1"/>
          </p:cNvGraphicFramePr>
          <p:nvPr/>
        </p:nvGraphicFramePr>
        <p:xfrm>
          <a:off x="142875" y="1573213"/>
          <a:ext cx="8966200" cy="4859337"/>
        </p:xfrm>
        <a:graphic>
          <a:graphicData uri="http://schemas.openxmlformats.org/drawingml/2006/table">
            <a:tbl>
              <a:tblPr firstRow="1" bandRow="1"/>
              <a:tblGrid>
                <a:gridCol w="159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4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78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Moisture-vapor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permeability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Water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proof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absorption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dryness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warmth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lightness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Remarks. % application.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7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Nano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Textile.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en-US" altLang="ko-KR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○</a:t>
                      </a:r>
                    </a:p>
                    <a:p>
                      <a:pPr algn="ctr">
                        <a:defRPr/>
                      </a:pPr>
                      <a:endParaRPr lang="en-US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  <a:r>
                        <a:rPr lang="en-US" sz="16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(inside)</a:t>
                      </a:r>
                      <a:endParaRPr lang="en-US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•Excellent MVP, Ab, Dry.  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wind-proof jacket with lightness.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</a:t>
                      </a:r>
                      <a:r>
                        <a:rPr lang="en-US" altLang="ko-KR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Sports/Leisure</a:t>
                      </a: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in climbing.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 due to excellent Ab. &amp; dryness</a:t>
                      </a:r>
                      <a:r>
                        <a:rPr lang="en-US" altLang="ko-KR" sz="1400" b="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Excellent Comfortness vs.Gore-Tex 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altLang="ko-KR" sz="14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Non-Swelling, Not noisy</a:t>
                      </a:r>
                    </a:p>
                  </a:txBody>
                  <a:tcPr marL="7200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74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Gore-Tex,</a:t>
                      </a:r>
                    </a:p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Sympatex</a:t>
                      </a:r>
                      <a:endParaRPr lang="en-US" sz="12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◎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l-GR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Χ</a:t>
                      </a:r>
                      <a:endParaRPr lang="en-US" sz="1600" b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○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△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△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Excellent</a:t>
                      </a:r>
                      <a:r>
                        <a:rPr lang="en-US" sz="14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water-proof.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Excellent the extreme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 environmental materials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.</a:t>
                      </a:r>
                      <a:r>
                        <a:rPr lang="en-US" altLang="ko-KR" sz="1400" b="1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 Excellent wind-proof jacket</a:t>
                      </a:r>
                    </a:p>
                    <a:p>
                      <a:pPr algn="l">
                        <a:lnSpc>
                          <a:spcPts val="2000"/>
                        </a:lnSpc>
                        <a:defRPr/>
                      </a:pPr>
                      <a:endParaRPr lang="en-US" altLang="ko-KR" sz="1400" b="1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72002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56" name="TextBox 43055"/>
          <p:cNvSpPr txBox="1"/>
          <p:nvPr/>
        </p:nvSpPr>
        <p:spPr>
          <a:xfrm>
            <a:off x="499957" y="6477400"/>
            <a:ext cx="4483877" cy="3079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※ </a:t>
            </a:r>
            <a:r>
              <a:rPr kumimoji="1" lang="ko-KR" altLang="en-US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◎ : Excellent,  ○ : Good,  △ : Average,  </a:t>
            </a:r>
            <a:r>
              <a:rPr kumimoji="1" lang="el-G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Χ</a:t>
            </a:r>
            <a:r>
              <a:rPr kumimoji="1" lang="ko-KR" altLang="en-US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+mn-cs"/>
              </a:rPr>
              <a:t> : Bad</a:t>
            </a:r>
          </a:p>
        </p:txBody>
      </p:sp>
      <p:sp>
        <p:nvSpPr>
          <p:cNvPr id="43057" name="제목 1"/>
          <p:cNvSpPr txBox="1"/>
          <p:nvPr/>
        </p:nvSpPr>
        <p:spPr>
          <a:xfrm>
            <a:off x="179388" y="260350"/>
            <a:ext cx="8713787" cy="1008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700" b="1" i="1" u="none" strike="noStrike" kern="1200" cap="none" spc="0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 </a:t>
            </a:r>
            <a:r>
              <a:rPr kumimoji="0" lang="en-US" altLang="ko-KR" sz="2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Performance </a:t>
            </a:r>
            <a:r>
              <a:rPr kumimoji="0" lang="en-US" altLang="ko-KR" sz="27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of </a:t>
            </a:r>
            <a:r>
              <a:rPr kumimoji="0" lang="en-US" altLang="ko-KR" sz="2800" b="1" i="1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Tahoma"/>
              </a:rPr>
              <a:t>NANO-Protective Fabrics </a:t>
            </a:r>
          </a:p>
        </p:txBody>
      </p:sp>
      <p:sp>
        <p:nvSpPr>
          <p:cNvPr id="43058" name="TextBox 43057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C295067-2641-45CA-A079-3A8E44741AFA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43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직사각형 1"/>
          <p:cNvSpPr/>
          <p:nvPr/>
        </p:nvSpPr>
        <p:spPr>
          <a:xfrm>
            <a:off x="714375" y="1079500"/>
            <a:ext cx="7929563" cy="530225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4035" name="그림 44034" descr="https://encrypted-tbn2.gstatic.com/images?q=tbn:ANd9GcTR8mFkfVudqOycaRws5tGX-MajwaPBZyLCy1TteBAf6ARMoV2E99fccxg">
            <a:hlinkClick r:id="rId2"/>
          </p:cNvPr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3347432" y="4148972"/>
            <a:ext cx="1218943" cy="685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36" name="그림 44035" descr="https://encrypted-tbn3.gstatic.com/images?q=tbn:ANd9GcRuHzoMHbvX_3a4uEyzYS8siwgcORvZFcB9WUBJ1J7NAKp9uuOi67LsAq5r">
            <a:hlinkClick r:id="rId4"/>
          </p:cNvPr>
          <p:cNvPicPr/>
          <p:nvPr/>
        </p:nvPicPr>
        <p:blipFill rotWithShape="1">
          <a:blip r:embed="rId5">
            <a:lum/>
          </a:blip>
          <a:stretch>
            <a:fillRect/>
          </a:stretch>
        </p:blipFill>
        <p:spPr>
          <a:xfrm>
            <a:off x="2915684" y="1745916"/>
            <a:ext cx="1871338" cy="5031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37" name="그림 44036" descr="https://encrypted-tbn2.gstatic.com/images?q=tbn:ANd9GcRUG9UuHEiYR8n2wJ5EsXlokAADZ0n8P-H_Wm35wy6QfwjrL9cUA8oLdw">
            <a:hlinkClick r:id="rId6"/>
          </p:cNvPr>
          <p:cNvPicPr/>
          <p:nvPr/>
        </p:nvPicPr>
        <p:blipFill rotWithShape="1">
          <a:blip r:embed="rId7">
            <a:lum/>
          </a:blip>
          <a:stretch>
            <a:fillRect/>
          </a:stretch>
        </p:blipFill>
        <p:spPr>
          <a:xfrm>
            <a:off x="7091671" y="3860116"/>
            <a:ext cx="1526888" cy="1217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38" name="그림 44037" descr="http://seeker401.files.wordpress.com/2009/12/adidas-logo-large.gif?w=300&amp;h=204"/>
          <p:cNvPicPr/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5291780" y="4004516"/>
            <a:ext cx="1439589" cy="863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39" name="그림 44038" descr="http://seeker401.files.wordpress.com/2009/12/fila-logo.jpg?w=300&amp;h=206"/>
          <p:cNvPicPr/>
          <p:nvPr/>
        </p:nvPicPr>
        <p:blipFill rotWithShape="1">
          <a:blip r:embed="rId9">
            <a:lum/>
          </a:blip>
          <a:stretch>
            <a:fillRect/>
          </a:stretch>
        </p:blipFill>
        <p:spPr>
          <a:xfrm>
            <a:off x="3418823" y="5156869"/>
            <a:ext cx="1417430" cy="972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0" name="그림 44039" descr="http://seeker401.files.wordpress.com/2009/12/le_coq_sportif_logo.jpg?w=497"/>
          <p:cNvPicPr/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1187238" y="4867957"/>
            <a:ext cx="1368143" cy="13681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1" name="그림 44040" descr="http://seeker401.files.wordpress.com/2009/12/kswiss_logo.jpg?w=245&amp;h=300"/>
          <p:cNvPicPr/>
          <p:nvPr/>
        </p:nvPicPr>
        <p:blipFill rotWithShape="1">
          <a:blip r:embed="rId11">
            <a:lum/>
          </a:blip>
          <a:stretch>
            <a:fillRect/>
          </a:stretch>
        </p:blipFill>
        <p:spPr>
          <a:xfrm>
            <a:off x="7307518" y="5156869"/>
            <a:ext cx="1007896" cy="11380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2" name="그림 44041" descr="https://encrypted-tbn2.gstatic.com/images?q=tbn:ANd9GcQeCC5GUr4ylANuedXpOVDGVGlPVffQfCQmxcjqa7IAKHwwybZ8HlRnTIg">
            <a:hlinkClick r:id="rId12"/>
          </p:cNvPr>
          <p:cNvPicPr/>
          <p:nvPr/>
        </p:nvPicPr>
        <p:blipFill rotWithShape="1">
          <a:blip r:embed="rId13">
            <a:lum/>
          </a:blip>
          <a:stretch>
            <a:fillRect/>
          </a:stretch>
        </p:blipFill>
        <p:spPr>
          <a:xfrm>
            <a:off x="5363170" y="5444106"/>
            <a:ext cx="1333257" cy="6761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3" name="그림 44042" descr="https://encrypted-tbn1.gstatic.com/images?q=tbn:ANd9GcS9kl8TA67a6exCCinfq4uYsMzIKA3Y9ZyjAtDN4SDfEZ23-Xs-QvBbUQ">
            <a:hlinkClick r:id="rId14"/>
          </p:cNvPr>
          <p:cNvPicPr/>
          <p:nvPr/>
        </p:nvPicPr>
        <p:blipFill rotWithShape="1">
          <a:blip r:embed="rId15">
            <a:lum/>
          </a:blip>
          <a:stretch>
            <a:fillRect/>
          </a:stretch>
        </p:blipFill>
        <p:spPr>
          <a:xfrm>
            <a:off x="1258685" y="1484020"/>
            <a:ext cx="1104684" cy="10078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4" name="그림 44043" descr="https://encrypted-tbn1.gstatic.com/images?q=tbn:ANd9GcTld4fXAm0MBOXgD1ScEtYdXvdWBnQE8Yqax_5DFxCFtPiYtN4g2Zdf_Q">
            <a:hlinkClick r:id="rId16"/>
          </p:cNvPr>
          <p:cNvPicPr/>
          <p:nvPr/>
        </p:nvPicPr>
        <p:blipFill rotWithShape="1">
          <a:blip r:embed="rId17">
            <a:lum/>
          </a:blip>
          <a:stretch>
            <a:fillRect/>
          </a:stretch>
        </p:blipFill>
        <p:spPr>
          <a:xfrm>
            <a:off x="6874207" y="1557029"/>
            <a:ext cx="1607823" cy="625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5" name="그림 44044" descr="https://encrypted-tbn3.gstatic.com/images?q=tbn:ANd9GcRqXyQONuDdTJU9UDnYClZr_YBJY-xVi3hay58gxJKEfKpZ4JmGyKMTGw">
            <a:hlinkClick r:id="rId18"/>
          </p:cNvPr>
          <p:cNvPicPr/>
          <p:nvPr/>
        </p:nvPicPr>
        <p:blipFill rotWithShape="1">
          <a:blip r:embed="rId19">
            <a:lum/>
          </a:blip>
          <a:stretch>
            <a:fillRect/>
          </a:stretch>
        </p:blipFill>
        <p:spPr>
          <a:xfrm>
            <a:off x="3202976" y="2852219"/>
            <a:ext cx="1512599" cy="7507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6" name="그림 44045" descr="https://encrypted-tbn2.gstatic.com/images?q=tbn:ANd9GcQAn419ySks9cQhhppMZ_GD30BLWE2WIndLY_IoHgioA2n4aB9t2gqF7g">
            <a:hlinkClick r:id="rId20"/>
          </p:cNvPr>
          <p:cNvPicPr/>
          <p:nvPr/>
        </p:nvPicPr>
        <p:blipFill rotWithShape="1">
          <a:blip r:embed="rId21">
            <a:lum/>
          </a:blip>
          <a:stretch>
            <a:fillRect/>
          </a:stretch>
        </p:blipFill>
        <p:spPr>
          <a:xfrm>
            <a:off x="5363170" y="1484020"/>
            <a:ext cx="1152352" cy="1030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7" name="그림 44046" descr="https://encrypted-tbn3.gstatic.com/images?q=tbn:ANd9GcT_o_w4--QmalHbOkijJY6PmB_vlFrYhnTM9tStVrNUjbcx7Uvl2ZsdZlw">
            <a:hlinkClick r:id="rId22"/>
          </p:cNvPr>
          <p:cNvPicPr/>
          <p:nvPr/>
        </p:nvPicPr>
        <p:blipFill rotWithShape="1">
          <a:blip r:embed="rId23">
            <a:lum/>
          </a:blip>
          <a:stretch>
            <a:fillRect/>
          </a:stretch>
        </p:blipFill>
        <p:spPr>
          <a:xfrm>
            <a:off x="5218771" y="2996675"/>
            <a:ext cx="1699866" cy="576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8" name="그림 44047" descr="https://encrypted-tbn1.gstatic.com/images?q=tbn:ANd9GcQk6IxQDGaFqSlSs8xTk2T1qhqa5hIdXjrL7G7zVomYH-b-Kcg4Pzj9Ag">
            <a:hlinkClick r:id="rId24"/>
          </p:cNvPr>
          <p:cNvPicPr/>
          <p:nvPr/>
        </p:nvPicPr>
        <p:blipFill rotWithShape="1">
          <a:blip r:embed="rId25">
            <a:lum/>
          </a:blip>
          <a:stretch>
            <a:fillRect/>
          </a:stretch>
        </p:blipFill>
        <p:spPr>
          <a:xfrm>
            <a:off x="7234509" y="2996675"/>
            <a:ext cx="1123718" cy="5808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49" name="그림 44048" descr="https://encrypted-tbn1.gstatic.com/images?q=tbn:ANd9GcSDZ4TL8-uQsnAVMXfaJA_26fFbY8zGHwwmFNIX6LScXqEcTG7s9zabCA">
            <a:hlinkClick r:id="rId26"/>
          </p:cNvPr>
          <p:cNvPicPr/>
          <p:nvPr/>
        </p:nvPicPr>
        <p:blipFill rotWithShape="1">
          <a:blip r:embed="rId27">
            <a:lum/>
          </a:blip>
          <a:stretch>
            <a:fillRect/>
          </a:stretch>
        </p:blipFill>
        <p:spPr>
          <a:xfrm>
            <a:off x="1258685" y="2852219"/>
            <a:ext cx="933269" cy="9332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pic>
        <p:nvPicPr>
          <p:cNvPr id="44050" name="그림 44049" descr="http://www.kmug.co.kr/board/data/logo/Millet_Logo.jpg">
            <a:hlinkClick r:id="rId28"/>
          </p:cNvPr>
          <p:cNvPicPr/>
          <p:nvPr/>
        </p:nvPicPr>
        <p:blipFill rotWithShape="1">
          <a:blip r:embed="rId29">
            <a:lum/>
          </a:blip>
          <a:stretch>
            <a:fillRect/>
          </a:stretch>
        </p:blipFill>
        <p:spPr>
          <a:xfrm>
            <a:off x="1187238" y="4004516"/>
            <a:ext cx="1439589" cy="792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44051" name="자유형 44050"/>
          <p:cNvSpPr/>
          <p:nvPr/>
        </p:nvSpPr>
        <p:spPr>
          <a:xfrm>
            <a:off x="971392" y="1268174"/>
            <a:ext cx="7564613" cy="2664951"/>
          </a:xfrm>
          <a:custGeom>
            <a:avLst/>
            <a:gdLst>
              <a:gd name="T0" fmla="*/ 1 w 7565762"/>
              <a:gd name="T1" fmla="*/ 0 h 2664296"/>
              <a:gd name="T2" fmla="*/ 0 60000 65536"/>
              <a:gd name="T3" fmla="*/ 24837 w 7565762"/>
              <a:gd name="T4" fmla="*/ 0 h 2664296"/>
              <a:gd name="T5" fmla="*/ 0 60000 65536"/>
              <a:gd name="T6" fmla="*/ 24836 w 7565762"/>
              <a:gd name="T7" fmla="*/ -21564 h 2664296"/>
              <a:gd name="T8" fmla="*/ 0 60000 65536"/>
              <a:gd name="T9" fmla="*/ 0 w 7565762"/>
              <a:gd name="T10" fmla="*/ -21564 h 2664296"/>
              <a:gd name="T11" fmla="*/ 0 60000 65536"/>
              <a:gd name="T12" fmla="*/ 1 w 7565762"/>
              <a:gd name="T13" fmla="*/ 0 h 2664296"/>
              <a:gd name="T14" fmla="*/ 0 60000 65536"/>
              <a:gd name="T15" fmla="*/ 0 w 7565762"/>
              <a:gd name="T16" fmla="*/ 0 h 2664296"/>
              <a:gd name="T17" fmla="*/ 7565762 w 7565762"/>
              <a:gd name="T18" fmla="*/ 2664296 h 2664296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</a:cxnLst>
            <a:rect l="T15" t="T16" r="T17" b="T18"/>
            <a:pathLst>
              <a:path w="7565762" h="2664296">
                <a:moveTo>
                  <a:pt x="1" y="0"/>
                </a:moveTo>
                <a:lnTo>
                  <a:pt x="7561214" y="0"/>
                </a:lnTo>
                <a:cubicBezTo>
                  <a:pt x="7556665" y="796120"/>
                  <a:pt x="7565762" y="1868176"/>
                  <a:pt x="7561213" y="2664296"/>
                </a:cubicBezTo>
                <a:lnTo>
                  <a:pt x="0" y="2664296"/>
                </a:lnTo>
                <a:cubicBezTo>
                  <a:pt x="0" y="1776197"/>
                  <a:pt x="1" y="888099"/>
                  <a:pt x="1" y="0"/>
                </a:cubicBezTo>
                <a:close/>
              </a:path>
            </a:pathLst>
          </a:custGeom>
          <a:noFill/>
          <a:ln w="25452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052" name="Rectangle 4"/>
          <p:cNvSpPr txBox="1">
            <a:spLocks noChangeArrowheads="1"/>
          </p:cNvSpPr>
          <p:nvPr/>
        </p:nvSpPr>
        <p:spPr>
          <a:xfrm>
            <a:off x="825500" y="115888"/>
            <a:ext cx="734695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Protective &amp; </a:t>
            </a:r>
            <a:r>
              <a:rPr kumimoji="1" lang="en-US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Outdoor Clothes </a:t>
            </a: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Markets.</a:t>
            </a:r>
            <a:r>
              <a:rPr kumimoji="1" lang="en-US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1" lang="en-US" sz="2400" b="1" i="0" u="none" strike="noStrike" kern="0" cap="none" spc="0" normalizeH="0" baseline="0">
              <a:solidFill>
                <a:srgbClr val="3333CC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4053" name="TextBox 44052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B956C83-735F-4DC5-A823-0DFDC01A71B9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44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5367" y="2059855"/>
            <a:ext cx="6194322" cy="3169188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000">
                <a:solidFill>
                  <a:srgbClr val="0000FF"/>
                </a:solidFill>
              </a:rPr>
              <a:t>Small differences make </a:t>
            </a:r>
          </a:p>
          <a:p>
            <a:pPr algn="ctr">
              <a:defRPr/>
            </a:pPr>
            <a:r>
              <a:rPr lang="en-US" altLang="ko-KR" sz="3000">
                <a:solidFill>
                  <a:srgbClr val="0000FF"/>
                </a:solidFill>
              </a:rPr>
              <a:t>big changes !</a:t>
            </a:r>
          </a:p>
          <a:p>
            <a:pPr algn="ctr">
              <a:defRPr/>
            </a:pPr>
            <a:endParaRPr lang="en-US" altLang="ko-KR" sz="300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altLang="ko-KR" sz="3000">
                <a:solidFill>
                  <a:srgbClr val="0000FF"/>
                </a:solidFill>
              </a:rPr>
              <a:t>Thanks for listening !</a:t>
            </a:r>
          </a:p>
          <a:p>
            <a:pPr algn="ctr">
              <a:defRPr/>
            </a:pPr>
            <a:endParaRPr lang="en-US" altLang="ko-KR" sz="30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0"/>
            <a:ext cx="7677150" cy="1052513"/>
          </a:xfrm>
          <a:prstGeom prst="rect">
            <a:avLst/>
          </a:prstGeom>
          <a:ln>
            <a:miter/>
          </a:ln>
        </p:spPr>
        <p:txBody>
          <a:bodyPr anchor="ctr"/>
          <a:lstStyle/>
          <a:p>
            <a:pPr marL="0" marR="0" lvl="0" indent="0" algn="l" defTabSz="898525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ko-KR" altLang="ko-KR" sz="4000" b="1" i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j-ea"/>
                <a:cs typeface="+mj-cs"/>
                <a:sym typeface="Wingdings"/>
              </a:rPr>
              <a:t>Simple  Drawing of E/S</a:t>
            </a:r>
            <a:endParaRPr kumimoji="0" lang="ko-KR" altLang="ko-KR" sz="4000" b="1" i="1" u="none" strike="noStrike" kern="0" cap="none" spc="0" normalizeH="0" baseline="0">
              <a:solidFill>
                <a:srgbClr val="000000"/>
              </a:solidFill>
              <a:latin typeface="Tahoma"/>
              <a:ea typeface="+mj-ea"/>
              <a:cs typeface="+mj-cs"/>
              <a:sym typeface="Wingdings"/>
            </a:endParaRPr>
          </a:p>
        </p:txBody>
      </p:sp>
      <p:grpSp>
        <p:nvGrpSpPr>
          <p:cNvPr id="10243" name="Group 1"/>
          <p:cNvGrpSpPr/>
          <p:nvPr/>
        </p:nvGrpSpPr>
        <p:grpSpPr>
          <a:xfrm>
            <a:off x="1212635" y="1284026"/>
            <a:ext cx="7677309" cy="4806111"/>
            <a:chOff x="1212635" y="1284026"/>
            <a:chExt cx="7677309" cy="4806112"/>
          </a:xfrm>
        </p:grpSpPr>
        <p:pic>
          <p:nvPicPr>
            <p:cNvPr id="10245" name="그림 10244" descr="스캔1"/>
            <p:cNvPicPr/>
            <p:nvPr/>
          </p:nvPicPr>
          <p:blipFill rotWithShape="1">
            <a:blip r:embed="rId2">
              <a:lum/>
            </a:blip>
            <a:stretch>
              <a:fillRect/>
            </a:stretch>
          </p:blipFill>
          <p:spPr>
            <a:xfrm>
              <a:off x="1212635" y="1284026"/>
              <a:ext cx="7677309" cy="4806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w="med" len="med"/>
              <a:tailEnd w="med" len="med"/>
            </a:ln>
          </p:spPr>
        </p:pic>
        <p:sp>
          <p:nvSpPr>
            <p:cNvPr id="10246" name="TextBox 10245"/>
            <p:cNvSpPr txBox="1"/>
            <p:nvPr/>
          </p:nvSpPr>
          <p:spPr>
            <a:xfrm>
              <a:off x="1328512" y="4945767"/>
              <a:ext cx="3396607" cy="336468"/>
            </a:xfrm>
            <a:prstGeom prst="rect">
              <a:avLst/>
            </a:prstGeom>
            <a:solidFill>
              <a:srgbClr val="DDE984"/>
            </a:solidFill>
            <a:ln w="9488" cap="flat" cmpd="sng" algn="ctr">
              <a:solidFill>
                <a:srgbClr val="DBE963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defTabSz="898643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1" lang="ko-KR" altLang="ko-KR" sz="1600" b="1" i="0" baseline="0">
                  <a:solidFill>
                    <a:srgbClr val="000000">
                      <a:alpha val="100000"/>
                    </a:srgbClr>
                  </a:solidFill>
                  <a:latin typeface="맑은 고딕"/>
                  <a:ea typeface="맑은 고딕"/>
                  <a:sym typeface="Wingdings"/>
                </a:rPr>
                <a:t>Electro-static polymer sosolution</a:t>
              </a:r>
            </a:p>
          </p:txBody>
        </p:sp>
        <p:sp>
          <p:nvSpPr>
            <p:cNvPr id="10247" name="TextBox 10246"/>
            <p:cNvSpPr txBox="1"/>
            <p:nvPr/>
          </p:nvSpPr>
          <p:spPr>
            <a:xfrm>
              <a:off x="3598220" y="4945767"/>
              <a:ext cx="276185" cy="336468"/>
            </a:xfrm>
            <a:prstGeom prst="rect">
              <a:avLst/>
            </a:prstGeom>
            <a:solidFill>
              <a:srgbClr val="CFF1BE"/>
            </a:solidFill>
            <a:ln w="9488" cap="flat" cmpd="sng" algn="ctr">
              <a:solidFill>
                <a:srgbClr val="C7F0B2"/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wrap="square" lIns="91440" tIns="45720" rIns="91440" bIns="45720" anchor="t">
              <a:noAutofit/>
            </a:bodyPr>
            <a:lstStyle/>
            <a:p>
              <a:pPr marL="0" lvl="0" indent="0" algn="l" rtl="0" eaLnBrk="0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0" i="0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10244" name="TextBox 10243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48E6896-464E-467A-B4AD-702EC372E221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1265"/>
          <p:cNvPicPr/>
          <p:nvPr/>
        </p:nvPicPr>
        <p:blipFill rotWithShape="1">
          <a:blip r:embed="rId2">
            <a:lum/>
          </a:blip>
          <a:srcRect t="11670"/>
          <a:stretch>
            <a:fillRect/>
          </a:stretch>
        </p:blipFill>
        <p:spPr>
          <a:xfrm>
            <a:off x="898383" y="1123718"/>
            <a:ext cx="8242350" cy="5502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11267" name="Rectangle 4"/>
          <p:cNvSpPr txBox="1">
            <a:spLocks noChangeArrowheads="1"/>
          </p:cNvSpPr>
          <p:nvPr/>
        </p:nvSpPr>
        <p:spPr>
          <a:xfrm>
            <a:off x="1979613" y="115888"/>
            <a:ext cx="5329237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/>
          </a:ln>
          <a:effectLst/>
        </p:spPr>
        <p:txBody>
          <a:bodyPr anchor="ctr"/>
          <a:lstStyle/>
          <a:p>
            <a:pPr marL="457200" marR="0" lvl="1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400" b="1" i="0" u="none" strike="noStrike" kern="0" cap="none" spc="0" normalizeH="0" baseline="0">
                <a:solidFill>
                  <a:srgbClr val="3333CC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Origin of Electro-Spinning Tech. </a:t>
            </a:r>
            <a:endParaRPr kumimoji="1" lang="en-US" sz="2400" b="1" i="0" u="none" strike="noStrike" kern="0" cap="none" spc="0" normalizeH="0" baseline="0">
              <a:solidFill>
                <a:srgbClr val="3333CC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268" name="TextBox 11267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9BEFCF2B-E15C-4EA2-9A01-79D6F6C9A402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8013" cy="8493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en-US" altLang="ko-KR" sz="2000" b="0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       </a:t>
            </a:r>
            <a:r>
              <a:rPr kumimoji="0" lang="en-US" altLang="ko-KR" sz="2400" b="1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AVAILABLE  </a:t>
            </a:r>
            <a:r>
              <a:rPr kumimoji="0" lang="en-US" altLang="ko-KR" sz="2400" b="1" i="0" u="none" strike="noStrike" kern="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POLYMERS</a:t>
            </a:r>
            <a:r>
              <a:rPr kumimoji="0" lang="en-US" altLang="ko-KR" sz="2400" b="1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 IN </a:t>
            </a:r>
            <a:r>
              <a:rPr kumimoji="0" lang="en-US" altLang="ko-KR" sz="2400" b="1" i="0" u="none" strike="noStrike" kern="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ELECTRO-SPINNING</a:t>
            </a:r>
            <a:br>
              <a:rPr kumimoji="0" lang="en-US" altLang="ko-KR" sz="2400" b="1" i="0" u="none" strike="noStrike" kern="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</a:br>
            <a:r>
              <a:rPr kumimoji="0" lang="en-US" altLang="ko-KR" sz="2400" b="1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  <a:t>                    &amp;  ITS  SOLVENT </a:t>
            </a:r>
            <a:br>
              <a:rPr kumimoji="0" lang="ko-KR" altLang="en-US" sz="2300" b="0" i="0" u="none" strike="noStrike" kern="0" cap="none" spc="0" normalizeH="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굴림"/>
              </a:rPr>
            </a:br>
            <a:endParaRPr kumimoji="0" lang="ko-KR" altLang="en-US" sz="2000" b="0" i="0" u="none" strike="noStrike" kern="0" cap="none" spc="0" normalizeH="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굴림"/>
            </a:endParaRPr>
          </a:p>
        </p:txBody>
      </p:sp>
      <p:sp>
        <p:nvSpPr>
          <p:cNvPr id="12291" name="내용 개체 틀 3"/>
          <p:cNvSpPr txBox="1">
            <a:spLocks noGrp="1"/>
          </p:cNvSpPr>
          <p:nvPr>
            <p:ph idx="4294967295"/>
          </p:nvPr>
        </p:nvSpPr>
        <p:spPr>
          <a:xfrm>
            <a:off x="1042988" y="1052513"/>
            <a:ext cx="7777162" cy="5016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PAN (Poly acrylonitrile) ; DMF –(Hydrophobic)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Cellulose; NMMO:Normal Methyl Morpholine N-Oxide)-Applicated for Tire code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Polyimide; PHENOL(Heat resistant)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Polyamides &amp; Poly aramide : SULFURIC ACID(Heat-resistant)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Poly aniline : SULFURIC ACID(Conductive)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</a:t>
            </a: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PU (Polyurethane) : DMF(Elastics and Adhesive)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PVA (Poly viny lalcohol) : WATER solubility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PVC, </a:t>
            </a:r>
            <a:r>
              <a:rPr kumimoji="0" lang="en-US" altLang="ko-KR" sz="1600" b="1" i="0" u="none" strike="noStrike" kern="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PVDF</a:t>
            </a: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: DMF(Frame retardance &amp; Hydrophobics)</a:t>
            </a:r>
          </a:p>
          <a:p>
            <a:pPr marL="342900" marR="0" lvl="0" indent="-34290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/>
              <a:buChar char="l"/>
              <a:defRPr/>
            </a:pPr>
            <a:r>
              <a:rPr kumimoji="0" lang="en-US" altLang="ko-KR" sz="1600" b="1" i="0" u="none" strike="noStrike" kern="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+mn-ea"/>
                <a:cs typeface="+mn-cs"/>
                <a:sym typeface="굴림"/>
              </a:rPr>
              <a:t> The others : Natural polymer, Polypeptides(Protein), Collagen</a:t>
            </a:r>
            <a:endParaRPr kumimoji="0" lang="ko-KR" altLang="en-US" sz="1600" b="1" i="0" u="none" strike="noStrike" kern="0" cap="none" spc="0" normalizeH="0" baseline="0">
              <a:solidFill>
                <a:schemeClr val="dk1"/>
              </a:solidFill>
              <a:effectLst/>
              <a:uLnTx/>
              <a:uFillTx/>
              <a:latin typeface="맑은 고딕"/>
              <a:ea typeface="+mn-ea"/>
              <a:cs typeface="+mn-cs"/>
              <a:sym typeface="굴림"/>
            </a:endParaRPr>
          </a:p>
        </p:txBody>
      </p:sp>
      <p:sp>
        <p:nvSpPr>
          <p:cNvPr id="12292" name="TextBox 12291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508A87A-2A8E-4151-A59E-4A96908E71FB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7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313"/>
          <p:cNvSpPr txBox="1"/>
          <p:nvPr/>
        </p:nvSpPr>
        <p:spPr>
          <a:xfrm>
            <a:off x="1547540" y="260277"/>
            <a:ext cx="6839265" cy="646032"/>
          </a:xfrm>
          <a:prstGeom prst="rect">
            <a:avLst/>
          </a:prstGeom>
          <a:solidFill>
            <a:srgbClr val="C0EE66"/>
          </a:solidFill>
          <a:ln w="12670" cap="flat" cmpd="sng" algn="ctr">
            <a:solidFill>
              <a:srgbClr val="82A35B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0" tIns="45720" rIns="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28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Details of </a:t>
            </a:r>
            <a:r>
              <a:rPr kumimoji="1" lang="ko-KR" altLang="en-US" sz="2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Bio-</a:t>
            </a:r>
            <a:r>
              <a:rPr kumimoji="1" lang="ko-KR" altLang="ko-KR" sz="2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</a:t>
            </a:r>
            <a:r>
              <a:rPr kumimoji="1" lang="ko-KR" altLang="en-US" sz="2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olymer</a:t>
            </a:r>
            <a:r>
              <a:rPr kumimoji="1" lang="ko-KR" altLang="ko-KR" sz="28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kumimoji="1" lang="ko-KR" altLang="en-US" sz="28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and</a:t>
            </a:r>
            <a:r>
              <a:rPr kumimoji="1" lang="ko-KR" altLang="ko-KR" sz="28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It</a:t>
            </a:r>
            <a:r>
              <a:rPr kumimoji="1" lang="ko-KR" altLang="ko-KR" sz="2800" b="1" i="0" baseline="0">
                <a:solidFill>
                  <a:srgbClr val="0000CC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’</a:t>
            </a:r>
            <a:r>
              <a:rPr kumimoji="1" lang="ko-KR" altLang="ko-KR" sz="2800" b="1" i="0" baseline="0">
                <a:solidFill>
                  <a:srgbClr val="0000CC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 Solvent</a:t>
            </a:r>
          </a:p>
        </p:txBody>
      </p:sp>
      <p:sp>
        <p:nvSpPr>
          <p:cNvPr id="13315" name="TextBox 13314"/>
          <p:cNvSpPr txBox="1"/>
          <p:nvPr/>
        </p:nvSpPr>
        <p:spPr>
          <a:xfrm>
            <a:off x="838044" y="1123718"/>
            <a:ext cx="1080906" cy="54126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Polymer </a:t>
            </a:r>
          </a:p>
        </p:txBody>
      </p:sp>
      <p:sp>
        <p:nvSpPr>
          <p:cNvPr id="13316" name="TextBox 13315"/>
          <p:cNvSpPr txBox="1"/>
          <p:nvPr/>
        </p:nvSpPr>
        <p:spPr>
          <a:xfrm>
            <a:off x="820573" y="1123718"/>
            <a:ext cx="3826793" cy="4690235"/>
          </a:xfrm>
          <a:prstGeom prst="rect">
            <a:avLst/>
          </a:prstGeom>
          <a:noFill/>
          <a:ln w="9488" cap="flat" cmpd="sng" algn="ctr">
            <a:solidFill>
              <a:srgbClr val="0070C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Polyimides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Polyamic acid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Polyetherimide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700" b="1" i="1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Nylon 6 &amp; Nylon 66</a:t>
            </a: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Polyaramid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Poly-benzyl-glutamate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Poly(p-phenylene terephthalamide)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Polybenzimidazole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Ultem 1000 (Polyether imide)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Nylon 6-co-Polyimide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700" b="1" i="1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Polyacrylonitrile(PAN)</a:t>
            </a: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</a:t>
            </a:r>
            <a:r>
              <a:rPr kumimoji="1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VDF</a:t>
            </a: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Polypropylene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PLA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PVA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Collagen</a:t>
            </a:r>
          </a:p>
          <a:p>
            <a:pPr marL="0" lvl="0" indent="0" algn="r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Chitosan</a:t>
            </a:r>
            <a:r>
              <a:rPr kumimoji="1" lang="ko-KR" altLang="ko-KR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</p:txBody>
      </p:sp>
      <p:sp>
        <p:nvSpPr>
          <p:cNvPr id="13317" name="TextBox 13316"/>
          <p:cNvSpPr txBox="1"/>
          <p:nvPr/>
        </p:nvSpPr>
        <p:spPr>
          <a:xfrm>
            <a:off x="4952074" y="1123718"/>
            <a:ext cx="4188658" cy="4690235"/>
          </a:xfrm>
          <a:prstGeom prst="rect">
            <a:avLst/>
          </a:prstGeom>
          <a:noFill/>
          <a:ln w="9488" cap="flat" cmpd="sng" algn="ctr">
            <a:solidFill>
              <a:srgbClr val="0070C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Phenol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m-cresol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Methylene chloride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700" b="1" i="1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Formic Acid</a:t>
            </a: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Sulfuric acid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Dimethylformamide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Sulfuric acid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Dimethylacetamide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Chloroform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Formic acid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700" b="1" i="1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Dimethylformamide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DMF</a:t>
            </a: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Melt in vacuum 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DM</a:t>
            </a: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Ac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Water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Water</a:t>
            </a:r>
            <a:r>
              <a:rPr kumimoji="1" lang="ko-KR" altLang="ko-KR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/</a:t>
            </a: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Acetone</a:t>
            </a:r>
          </a:p>
          <a:p>
            <a:pPr marL="0" lvl="0" indent="0" algn="just" defTabSz="898643" rtl="0" eaLnBrk="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16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Strong Acid</a:t>
            </a:r>
            <a:endParaRPr kumimoji="1" lang="ko-KR" altLang="ko-KR" sz="1600" b="1" i="0">
              <a:solidFill>
                <a:srgbClr val="FF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3318" name="TextBox 13317"/>
          <p:cNvSpPr txBox="1"/>
          <p:nvPr/>
        </p:nvSpPr>
        <p:spPr>
          <a:xfrm>
            <a:off x="8037611" y="1123718"/>
            <a:ext cx="1080906" cy="53808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600" b="1" i="0" baseline="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Solvents</a:t>
            </a:r>
          </a:p>
        </p:txBody>
      </p:sp>
      <p:sp>
        <p:nvSpPr>
          <p:cNvPr id="13319" name="TextBox 13318"/>
          <p:cNvSpPr txBox="1"/>
          <p:nvPr/>
        </p:nvSpPr>
        <p:spPr>
          <a:xfrm>
            <a:off x="1041220" y="5947301"/>
            <a:ext cx="6996391" cy="649157"/>
          </a:xfrm>
          <a:prstGeom prst="rect">
            <a:avLst/>
          </a:prstGeom>
          <a:solidFill>
            <a:srgbClr val="C0EE66"/>
          </a:solidFill>
          <a:ln w="12670" cap="flat" cmpd="sng" algn="ctr">
            <a:solidFill>
              <a:srgbClr val="82A35B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0" tIns="45720" rIns="0" bIns="45720" anchor="ctr">
            <a:noAutofit/>
          </a:bodyPr>
          <a:lstStyle/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Possibility: CNT with other polymer</a:t>
            </a:r>
          </a:p>
          <a:p>
            <a:pPr marL="0" lvl="0" indent="0" algn="ctr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Graphene with other polymer</a:t>
            </a:r>
          </a:p>
        </p:txBody>
      </p:sp>
      <p:sp>
        <p:nvSpPr>
          <p:cNvPr id="13320" name="TextBox 13319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E1DD507-18AB-49F5-A8AD-0F80C4756D03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4337" descr="arrow2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780887" y="1133263"/>
            <a:ext cx="8005907" cy="55139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</p:pic>
      <p:sp>
        <p:nvSpPr>
          <p:cNvPr id="14339" name="순서도: 대체 처리 14338"/>
          <p:cNvSpPr/>
          <p:nvPr/>
        </p:nvSpPr>
        <p:spPr>
          <a:xfrm rot="21600000">
            <a:off x="2118944" y="1907842"/>
            <a:ext cx="1741171" cy="542825"/>
          </a:xfrm>
          <a:prstGeom prst="flowChartAlternateProcess">
            <a:avLst/>
          </a:prstGeom>
          <a:solidFill>
            <a:srgbClr val="FFFFFF">
              <a:alpha val="55000"/>
            </a:srgbClr>
          </a:solidFill>
          <a:ln w="50961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>
            <a:outerShdw dist="38205" dir="2700000" algn="br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40" name="TextBox 14339"/>
          <p:cNvSpPr txBox="1"/>
          <p:nvPr/>
        </p:nvSpPr>
        <p:spPr>
          <a:xfrm>
            <a:off x="3785488" y="2922047"/>
            <a:ext cx="5355244" cy="553933"/>
          </a:xfrm>
          <a:prstGeom prst="rect">
            <a:avLst/>
          </a:prstGeom>
          <a:noFill/>
          <a:ln w="38179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‘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Smart performance: each functions are revealed by special conditions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Intelligent  Textile → </a:t>
            </a: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Smart  &amp;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Eco Friendly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Fabrics</a:t>
            </a:r>
            <a:endParaRPr kumimoji="1" lang="ko-KR" altLang="ko-KR" sz="1200" b="1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4341" name="TextBox 14340"/>
          <p:cNvSpPr txBox="1"/>
          <p:nvPr/>
        </p:nvSpPr>
        <p:spPr>
          <a:xfrm>
            <a:off x="3806141" y="3788670"/>
            <a:ext cx="4539416" cy="1107866"/>
          </a:xfrm>
          <a:prstGeom prst="rect">
            <a:avLst/>
          </a:prstGeom>
          <a:noFill/>
          <a:ln w="38179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‘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New High Performance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’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Composite Textile→ air-permeable &amp; water proof, 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                      → Anti-baterial  etc..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Bio-mimetic textile → </a:t>
            </a:r>
            <a:r>
              <a:rPr kumimoji="1" lang="ko-KR" altLang="en-US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Bionic Functional Fabrics</a:t>
            </a:r>
            <a:endParaRPr kumimoji="1" lang="ko-KR" altLang="ko-KR" sz="1200" b="1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4342" name="TextBox 14341"/>
          <p:cNvSpPr txBox="1"/>
          <p:nvPr/>
        </p:nvSpPr>
        <p:spPr>
          <a:xfrm>
            <a:off x="2142723" y="1996704"/>
            <a:ext cx="1926876" cy="307945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Nano Fiber Textile</a:t>
            </a:r>
          </a:p>
        </p:txBody>
      </p:sp>
      <p:sp>
        <p:nvSpPr>
          <p:cNvPr id="14343" name="순서도: 대체 처리 14342"/>
          <p:cNvSpPr/>
          <p:nvPr/>
        </p:nvSpPr>
        <p:spPr>
          <a:xfrm rot="21600000">
            <a:off x="1690377" y="2922047"/>
            <a:ext cx="1741171" cy="544444"/>
          </a:xfrm>
          <a:prstGeom prst="flowChartAlternateProcess">
            <a:avLst/>
          </a:prstGeom>
          <a:noFill/>
          <a:ln w="50961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>
            <a:outerShdw dist="53677" dir="2700000" algn="br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44" name="TextBox 14343"/>
          <p:cNvSpPr txBox="1"/>
          <p:nvPr/>
        </p:nvSpPr>
        <p:spPr>
          <a:xfrm>
            <a:off x="1641202" y="2996675"/>
            <a:ext cx="2510951" cy="520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High Performance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Fiber</a:t>
            </a:r>
          </a:p>
        </p:txBody>
      </p:sp>
      <p:sp>
        <p:nvSpPr>
          <p:cNvPr id="14345" name="순서도: 대체 처리 14344"/>
          <p:cNvSpPr/>
          <p:nvPr/>
        </p:nvSpPr>
        <p:spPr>
          <a:xfrm rot="21600000">
            <a:off x="1255503" y="5093349"/>
            <a:ext cx="1744297" cy="542825"/>
          </a:xfrm>
          <a:prstGeom prst="flowChartAlternateProcess">
            <a:avLst/>
          </a:prstGeom>
          <a:noFill/>
          <a:ln w="50961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>
            <a:outerShdw dist="53677" dir="2700000" algn="br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46" name="TextBox 14345"/>
          <p:cNvSpPr txBox="1"/>
          <p:nvPr/>
        </p:nvSpPr>
        <p:spPr>
          <a:xfrm>
            <a:off x="1336438" y="5193374"/>
            <a:ext cx="1542740" cy="3078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Synthetic Fibers</a:t>
            </a:r>
          </a:p>
        </p:txBody>
      </p:sp>
      <p:sp>
        <p:nvSpPr>
          <p:cNvPr id="14347" name="순서도: 대체 처리 14346"/>
          <p:cNvSpPr/>
          <p:nvPr/>
        </p:nvSpPr>
        <p:spPr>
          <a:xfrm rot="21600000">
            <a:off x="980881" y="5925030"/>
            <a:ext cx="1741171" cy="542825"/>
          </a:xfrm>
          <a:prstGeom prst="flowChartAlternateProcess">
            <a:avLst/>
          </a:prstGeom>
          <a:noFill/>
          <a:ln w="50961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>
            <a:outerShdw dist="53677" dir="2700000" algn="br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48" name="TextBox 14347"/>
          <p:cNvSpPr txBox="1"/>
          <p:nvPr/>
        </p:nvSpPr>
        <p:spPr>
          <a:xfrm>
            <a:off x="1058690" y="6025055"/>
            <a:ext cx="1393540" cy="3078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Natural Fibers</a:t>
            </a:r>
          </a:p>
        </p:txBody>
      </p:sp>
      <p:sp>
        <p:nvSpPr>
          <p:cNvPr id="14349" name="TextBox 14348"/>
          <p:cNvSpPr txBox="1"/>
          <p:nvPr/>
        </p:nvSpPr>
        <p:spPr>
          <a:xfrm>
            <a:off x="3552171" y="5129853"/>
            <a:ext cx="3576005" cy="645976"/>
          </a:xfrm>
          <a:prstGeom prst="rect">
            <a:avLst/>
          </a:prstGeom>
          <a:noFill/>
          <a:ln w="38179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‘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Mass production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’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softness </a:t>
            </a: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•</a:t>
            </a: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Strength, Durability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, Chemical-resistance</a:t>
            </a:r>
          </a:p>
        </p:txBody>
      </p:sp>
      <p:sp>
        <p:nvSpPr>
          <p:cNvPr id="14350" name="TextBox 14349"/>
          <p:cNvSpPr txBox="1"/>
          <p:nvPr/>
        </p:nvSpPr>
        <p:spPr>
          <a:xfrm>
            <a:off x="3328398" y="5925030"/>
            <a:ext cx="3220447" cy="461890"/>
          </a:xfrm>
          <a:prstGeom prst="rect">
            <a:avLst/>
          </a:prstGeom>
          <a:noFill/>
          <a:ln w="38179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‘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Basic Performance</a:t>
            </a:r>
            <a:r>
              <a:rPr kumimoji="1" lang="ko-KR" altLang="ko-KR" sz="10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’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Strength,  Handle, Warmth, Permeability</a:t>
            </a:r>
          </a:p>
        </p:txBody>
      </p:sp>
      <p:sp>
        <p:nvSpPr>
          <p:cNvPr id="14351" name="오른쪽 화살표 14350"/>
          <p:cNvSpPr/>
          <p:nvPr/>
        </p:nvSpPr>
        <p:spPr>
          <a:xfrm>
            <a:off x="4020424" y="1887190"/>
            <a:ext cx="323741" cy="645976"/>
          </a:xfrm>
          <a:prstGeom prst="rightArrow">
            <a:avLst>
              <a:gd name="adj1" fmla="val 50000"/>
              <a:gd name="adj2" fmla="val 21875"/>
            </a:avLst>
          </a:prstGeom>
          <a:solidFill>
            <a:srgbClr val="065218"/>
          </a:solidFill>
          <a:ln w="9488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2" name="오른쪽 화살표 14351"/>
          <p:cNvSpPr/>
          <p:nvPr/>
        </p:nvSpPr>
        <p:spPr>
          <a:xfrm>
            <a:off x="3491888" y="2850656"/>
            <a:ext cx="322178" cy="645976"/>
          </a:xfrm>
          <a:prstGeom prst="rightArrow">
            <a:avLst>
              <a:gd name="adj1" fmla="val 50000"/>
              <a:gd name="adj2" fmla="val 21875"/>
            </a:avLst>
          </a:prstGeom>
          <a:solidFill>
            <a:srgbClr val="065218"/>
          </a:solidFill>
          <a:ln w="9488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3" name="오른쪽 화살표 14352"/>
          <p:cNvSpPr/>
          <p:nvPr/>
        </p:nvSpPr>
        <p:spPr>
          <a:xfrm>
            <a:off x="3149001" y="5066389"/>
            <a:ext cx="322234" cy="645976"/>
          </a:xfrm>
          <a:prstGeom prst="rightArrow">
            <a:avLst>
              <a:gd name="adj1" fmla="val 50000"/>
              <a:gd name="adj2" fmla="val 21875"/>
            </a:avLst>
          </a:prstGeom>
          <a:solidFill>
            <a:srgbClr val="065218"/>
          </a:solidFill>
          <a:ln w="9488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4" name="오른쪽 화살표 14353"/>
          <p:cNvSpPr/>
          <p:nvPr/>
        </p:nvSpPr>
        <p:spPr>
          <a:xfrm>
            <a:off x="2917302" y="5925030"/>
            <a:ext cx="322178" cy="646032"/>
          </a:xfrm>
          <a:prstGeom prst="rightArrow">
            <a:avLst>
              <a:gd name="adj1" fmla="val 50000"/>
              <a:gd name="adj2" fmla="val 21875"/>
            </a:avLst>
          </a:prstGeom>
          <a:solidFill>
            <a:srgbClr val="065218"/>
          </a:solidFill>
          <a:ln w="9488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5" name="순서도: 대체 처리 14354"/>
          <p:cNvSpPr/>
          <p:nvPr/>
        </p:nvSpPr>
        <p:spPr>
          <a:xfrm rot="21600000">
            <a:off x="1547540" y="4066418"/>
            <a:ext cx="1776057" cy="542825"/>
          </a:xfrm>
          <a:prstGeom prst="flowChartAlternateProcess">
            <a:avLst/>
          </a:prstGeom>
          <a:noFill/>
          <a:ln w="50961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>
            <a:outerShdw dist="53677" dir="2700000" algn="br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6" name="TextBox 14355"/>
          <p:cNvSpPr txBox="1"/>
          <p:nvPr/>
        </p:nvSpPr>
        <p:spPr>
          <a:xfrm>
            <a:off x="1426919" y="4180732"/>
            <a:ext cx="2129996" cy="306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ko-KR" sz="14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New Synthetic Fibers</a:t>
            </a:r>
          </a:p>
        </p:txBody>
      </p:sp>
      <p:sp>
        <p:nvSpPr>
          <p:cNvPr id="14357" name="오른쪽 화살표 14356"/>
          <p:cNvSpPr/>
          <p:nvPr/>
        </p:nvSpPr>
        <p:spPr>
          <a:xfrm>
            <a:off x="3402971" y="3985482"/>
            <a:ext cx="322234" cy="647594"/>
          </a:xfrm>
          <a:prstGeom prst="rightArrow">
            <a:avLst>
              <a:gd name="adj1" fmla="val 50000"/>
              <a:gd name="adj2" fmla="val 21875"/>
            </a:avLst>
          </a:prstGeom>
          <a:solidFill>
            <a:srgbClr val="065218"/>
          </a:solidFill>
          <a:ln w="9488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t">
            <a:noAutofit/>
          </a:bodyPr>
          <a:lstStyle/>
          <a:p>
            <a:pPr marL="0" lvl="0" indent="0" algn="l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0" i="0" baseline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4358" name="TextBox 14357"/>
          <p:cNvSpPr txBox="1"/>
          <p:nvPr/>
        </p:nvSpPr>
        <p:spPr>
          <a:xfrm>
            <a:off x="4426720" y="1972926"/>
            <a:ext cx="4350529" cy="555496"/>
          </a:xfrm>
          <a:prstGeom prst="rect">
            <a:avLst/>
          </a:prstGeom>
          <a:solidFill>
            <a:srgbClr val="3366FF">
              <a:alpha val="19000"/>
            </a:srgbClr>
          </a:solidFill>
          <a:ln w="38179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‘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Hybridization &amp; Composite of nano fiber &amp; textile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굴림"/>
                <a:ea typeface="맑은 고딕"/>
                <a:sym typeface="Wingdings"/>
              </a:rPr>
              <a:t>’</a:t>
            </a: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</a:t>
            </a:r>
          </a:p>
          <a:p>
            <a:pPr marL="0" lvl="0" indent="0" algn="l" defTabSz="898643" rtl="0" eaLnBrk="0" latinLnBrk="1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1" lang="ko-KR" altLang="ko-KR" sz="1200" b="1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       : composite functions-Hybrid-textiles, compact</a:t>
            </a:r>
            <a:r>
              <a:rPr kumimoji="1" lang="ko-KR" altLang="ko-KR" sz="12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t>..</a:t>
            </a:r>
          </a:p>
        </p:txBody>
      </p:sp>
      <p:sp>
        <p:nvSpPr>
          <p:cNvPr id="14359" name="Rectangle 1052"/>
          <p:cNvSpPr>
            <a:spLocks noChangeArrowheads="1"/>
          </p:cNvSpPr>
          <p:nvPr/>
        </p:nvSpPr>
        <p:spPr>
          <a:xfrm>
            <a:off x="1069975" y="0"/>
            <a:ext cx="7572375" cy="1077913"/>
          </a:xfrm>
          <a:prstGeom prst="rect">
            <a:avLst/>
          </a:prstGeom>
          <a:noFill/>
          <a:ln w="9525" cmpd="sng">
            <a:noFill/>
            <a:miter/>
          </a:ln>
          <a:effectLst/>
        </p:spPr>
        <p:txBody>
          <a:bodyPr anchor="ctr"/>
          <a:lstStyle/>
          <a:p>
            <a:pPr marL="0" marR="0" lvl="0" indent="0" algn="l" defTabSz="898525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27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굴림"/>
              <a:ea typeface="굴림"/>
              <a:cs typeface="+mn-cs"/>
              <a:sym typeface="Wingdings"/>
            </a:endParaRPr>
          </a:p>
          <a:p>
            <a:pPr marL="0" marR="0" lvl="0" indent="0" algn="l" defTabSz="898525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F</a:t>
            </a:r>
            <a:r>
              <a:rPr kumimoji="1" lang="en-US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uture</a:t>
            </a: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 T</a:t>
            </a:r>
            <a:r>
              <a:rPr kumimoji="1" lang="en-US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rend</a:t>
            </a: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  O</a:t>
            </a:r>
            <a:r>
              <a:rPr kumimoji="1" lang="en-US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f</a:t>
            </a: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 T</a:t>
            </a:r>
            <a:r>
              <a:rPr kumimoji="1" lang="en-US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extile</a:t>
            </a: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 –F</a:t>
            </a:r>
            <a:r>
              <a:rPr kumimoji="1" lang="en-US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abrics</a:t>
            </a:r>
            <a:r>
              <a:rPr kumimoji="1" lang="ko-KR" altLang="ko-KR" sz="2800" b="1" i="1" u="none" strike="noStrike" kern="120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굴림"/>
                <a:ea typeface="굴림"/>
                <a:cs typeface="+mn-cs"/>
                <a:sym typeface="Wingdings"/>
              </a:rPr>
              <a:t>.   </a:t>
            </a:r>
          </a:p>
        </p:txBody>
      </p:sp>
      <p:sp>
        <p:nvSpPr>
          <p:cNvPr id="14360" name="TextBox 14359"/>
          <p:cNvSpPr txBox="1"/>
          <p:nvPr/>
        </p:nvSpPr>
        <p:spPr>
          <a:xfrm>
            <a:off x="6552028" y="6355215"/>
            <a:ext cx="2133178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400" b="1" i="0" baseline="0">
                <a:solidFill>
                  <a:schemeClr val="tx1"/>
                </a:solidFill>
                <a:latin typeface="맑은 고딕"/>
                <a:ea typeface="맑은 고딕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F5ADAE5-800A-4490-BAD2-47311BB2BE23}" type="slidenum">
              <a:rPr kumimoji="0" lang="en-US" altLang="en-US" sz="1400" b="1" i="0" baseline="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9</a:t>
            </a:fld>
            <a:endParaRPr kumimoji="0" lang="en-US" altLang="en-US" sz="1400" b="1" i="0" baseline="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제목 및 내용 4개">
  <a:themeElements>
    <a:clrScheme name="">
      <a:dk1>
        <a:srgbClr val="000000"/>
      </a:dk1>
      <a:lt1>
        <a:srgbClr val="FFFFFF"/>
      </a:lt1>
      <a:dk2>
        <a:srgbClr val="000000"/>
      </a:dk2>
      <a:lt2>
        <a:srgbClr val="EDF3AE"/>
      </a:lt2>
      <a:accent1>
        <a:srgbClr val="8FCB17"/>
      </a:accent1>
      <a:accent2>
        <a:srgbClr val="769F11"/>
      </a:accent2>
      <a:accent3>
        <a:srgbClr val="FFFFFF"/>
      </a:accent3>
      <a:accent4>
        <a:srgbClr val="000000"/>
      </a:accent4>
      <a:accent5>
        <a:srgbClr val="C6E2AB"/>
      </a:accent5>
      <a:accent6>
        <a:srgbClr val="6A900E"/>
      </a:accent6>
      <a:hlink>
        <a:srgbClr val="0A6A21"/>
      </a:hlink>
      <a:folHlink>
        <a:srgbClr val="406EA5"/>
      </a:folHlink>
    </a:clrScheme>
    <a:fontScheme name="제목 및 내용 4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제목 및 내용 4개">
  <a:themeElements>
    <a:clrScheme name="">
      <a:dk1>
        <a:srgbClr val="000000"/>
      </a:dk1>
      <a:lt1>
        <a:srgbClr val="FFFFFF"/>
      </a:lt1>
      <a:dk2>
        <a:srgbClr val="000000"/>
      </a:dk2>
      <a:lt2>
        <a:srgbClr val="EDF3AE"/>
      </a:lt2>
      <a:accent1>
        <a:srgbClr val="8FCB17"/>
      </a:accent1>
      <a:accent2>
        <a:srgbClr val="769F11"/>
      </a:accent2>
      <a:accent3>
        <a:srgbClr val="FFFFFF"/>
      </a:accent3>
      <a:accent4>
        <a:srgbClr val="000000"/>
      </a:accent4>
      <a:accent5>
        <a:srgbClr val="C6E2AB"/>
      </a:accent5>
      <a:accent6>
        <a:srgbClr val="6A900E"/>
      </a:accent6>
      <a:hlink>
        <a:srgbClr val="0A6A21"/>
      </a:hlink>
      <a:folHlink>
        <a:srgbClr val="406EA5"/>
      </a:folHlink>
    </a:clrScheme>
    <a:fontScheme name="제목 및 내용 4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제목 및 내용 4개">
  <a:themeElements>
    <a:clrScheme name="">
      <a:dk1>
        <a:srgbClr val="000000"/>
      </a:dk1>
      <a:lt1>
        <a:srgbClr val="FFFFFF"/>
      </a:lt1>
      <a:dk2>
        <a:srgbClr val="000000"/>
      </a:dk2>
      <a:lt2>
        <a:srgbClr val="EDF3AE"/>
      </a:lt2>
      <a:accent1>
        <a:srgbClr val="8FCB17"/>
      </a:accent1>
      <a:accent2>
        <a:srgbClr val="769F11"/>
      </a:accent2>
      <a:accent3>
        <a:srgbClr val="FFFFFF"/>
      </a:accent3>
      <a:accent4>
        <a:srgbClr val="000000"/>
      </a:accent4>
      <a:accent5>
        <a:srgbClr val="C6E2AB"/>
      </a:accent5>
      <a:accent6>
        <a:srgbClr val="6A900E"/>
      </a:accent6>
      <a:hlink>
        <a:srgbClr val="0A6A21"/>
      </a:hlink>
      <a:folHlink>
        <a:srgbClr val="406EA5"/>
      </a:folHlink>
    </a:clrScheme>
    <a:fontScheme name="제목 및 내용 4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제목 및 내용 4개">
  <a:themeElements>
    <a:clrScheme name="">
      <a:dk1>
        <a:srgbClr val="000000"/>
      </a:dk1>
      <a:lt1>
        <a:srgbClr val="FFFFFF"/>
      </a:lt1>
      <a:dk2>
        <a:srgbClr val="000000"/>
      </a:dk2>
      <a:lt2>
        <a:srgbClr val="EDF3AE"/>
      </a:lt2>
      <a:accent1>
        <a:srgbClr val="8FCB17"/>
      </a:accent1>
      <a:accent2>
        <a:srgbClr val="769F11"/>
      </a:accent2>
      <a:accent3>
        <a:srgbClr val="FFFFFF"/>
      </a:accent3>
      <a:accent4>
        <a:srgbClr val="000000"/>
      </a:accent4>
      <a:accent5>
        <a:srgbClr val="C6E2AB"/>
      </a:accent5>
      <a:accent6>
        <a:srgbClr val="6A900E"/>
      </a:accent6>
      <a:hlink>
        <a:srgbClr val="0A6A21"/>
      </a:hlink>
      <a:folHlink>
        <a:srgbClr val="406EA5"/>
      </a:folHlink>
    </a:clrScheme>
    <a:fontScheme name="제목 및 내용 4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2630</Words>
  <Application>Microsoft Office PowerPoint</Application>
  <PresentationFormat>自訂</PresentationFormat>
  <Paragraphs>730</Paragraphs>
  <Slides>45</Slides>
  <Notes>1</Notes>
  <HiddenSlides>0</HiddenSlides>
  <MMClips>1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45</vt:i4>
      </vt:variant>
    </vt:vector>
  </HeadingPairs>
  <TitlesOfParts>
    <vt:vector size="63" baseType="lpstr">
      <vt:lpstr>바탕</vt:lpstr>
      <vt:lpstr>굴림</vt:lpstr>
      <vt:lpstr>HCI Poppy</vt:lpstr>
      <vt:lpstr>HY견고딕</vt:lpstr>
      <vt:lpstr>HY그래픽M</vt:lpstr>
      <vt:lpstr>맑은 고딕</vt:lpstr>
      <vt:lpstr>함초롬바탕</vt:lpstr>
      <vt:lpstr>휴먼명조</vt:lpstr>
      <vt:lpstr>Arial</vt:lpstr>
      <vt:lpstr>Bookman Old Style</vt:lpstr>
      <vt:lpstr>Calibri</vt:lpstr>
      <vt:lpstr>Tahoma</vt:lpstr>
      <vt:lpstr>Trebuchet MS</vt:lpstr>
      <vt:lpstr>Wingdings</vt:lpstr>
      <vt:lpstr>제목 및 내용 4개</vt:lpstr>
      <vt:lpstr>1_제목 및 내용 4개</vt:lpstr>
      <vt:lpstr>2_제목 및 내용 4개</vt:lpstr>
      <vt:lpstr>3_제목 및 내용 4개</vt:lpstr>
      <vt:lpstr>PowerPoint 簡報</vt:lpstr>
      <vt:lpstr> What is The “Electro-Spinning”? </vt:lpstr>
      <vt:lpstr> The World  of Micro &amp; Nano Size </vt:lpstr>
      <vt:lpstr>PowerPoint 簡報</vt:lpstr>
      <vt:lpstr>Simple  Drawing of E/S</vt:lpstr>
      <vt:lpstr>PowerPoint 簡報</vt:lpstr>
      <vt:lpstr>       AVAILABLE  POLYMERS IN ELECTRO-SPINNING                     &amp;  ITS  SOLVENT  </vt:lpstr>
      <vt:lpstr>PowerPoint 簡報</vt:lpstr>
      <vt:lpstr>PowerPoint 簡報</vt:lpstr>
      <vt:lpstr>PowerPoint 簡報</vt:lpstr>
      <vt:lpstr>PowerPoint 簡報</vt:lpstr>
      <vt:lpstr>PowerPoint 簡報</vt:lpstr>
      <vt:lpstr> Size Of Nano-Fibers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ex1)Future Bio-Nano-Filter:3-Layers.    PLA Spunbond+PLA M/B(no-charging)+Nano PLA(E-Spin:500nm)  </vt:lpstr>
      <vt:lpstr>Various Applications.</vt:lpstr>
      <vt:lpstr>ex2) P.V.A(Collagen) nano fabrics-Patch &amp; film : Water-soluble Electro Blown Spinning</vt:lpstr>
      <vt:lpstr>ex3)Heat-resistant Nano separator for E-Car</vt:lpstr>
      <vt:lpstr>ex4)Gas diffusion layer for Hydrogen Fuel cell based on Carbon nanofiber fabrics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Capacity comparison of each Nano-Process</vt:lpstr>
      <vt:lpstr>  ex5) Nano Protective Fabrics 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YSK</dc:creator>
  <cp:lastModifiedBy>Minnie CHAN</cp:lastModifiedBy>
  <cp:revision>43</cp:revision>
  <dcterms:created xsi:type="dcterms:W3CDTF">2006-04-14T02:18:35Z</dcterms:created>
  <dcterms:modified xsi:type="dcterms:W3CDTF">2023-10-17T13:08:27Z</dcterms:modified>
  <cp:version/>
</cp:coreProperties>
</file>